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7.xml" ContentType="application/vnd.openxmlformats-officedocument.presentationml.notesSlide+xml"/>
  <Override PartName="/ppt/theme/themeOverride8.xml" ContentType="application/vnd.openxmlformats-officedocument.themeOverride+xml"/>
  <Override PartName="/ppt/notesSlides/notesSlide8.xml" ContentType="application/vnd.openxmlformats-officedocument.presentationml.notesSlide+xml"/>
  <Override PartName="/ppt/theme/themeOverride9.xml" ContentType="application/vnd.openxmlformats-officedocument.themeOverride+xml"/>
  <Override PartName="/ppt/notesSlides/notesSlide9.xml" ContentType="application/vnd.openxmlformats-officedocument.presentationml.notesSlide+xml"/>
  <Override PartName="/ppt/theme/themeOverride10.xml" ContentType="application/vnd.openxmlformats-officedocument.themeOverride+xml"/>
  <Override PartName="/ppt/notesSlides/notesSlide10.xml" ContentType="application/vnd.openxmlformats-officedocument.presentationml.notesSlide+xml"/>
  <Override PartName="/ppt/theme/themeOverride11.xml" ContentType="application/vnd.openxmlformats-officedocument.themeOverride+xml"/>
  <Override PartName="/ppt/notesSlides/notesSlide11.xml" ContentType="application/vnd.openxmlformats-officedocument.presentationml.notesSlide+xml"/>
  <Override PartName="/ppt/theme/themeOverride12.xml" ContentType="application/vnd.openxmlformats-officedocument.themeOverride+xml"/>
  <Override PartName="/ppt/notesSlides/notesSlide12.xml" ContentType="application/vnd.openxmlformats-officedocument.presentationml.notesSlide+xml"/>
  <Override PartName="/ppt/theme/themeOverride13.xml" ContentType="application/vnd.openxmlformats-officedocument.themeOverride+xml"/>
  <Override PartName="/ppt/notesSlides/notesSlide13.xml" ContentType="application/vnd.openxmlformats-officedocument.presentationml.notesSlide+xml"/>
  <Override PartName="/ppt/theme/themeOverride14.xml" ContentType="application/vnd.openxmlformats-officedocument.themeOverride+xml"/>
  <Override PartName="/ppt/notesSlides/notesSlide14.xml" ContentType="application/vnd.openxmlformats-officedocument.presentationml.notesSlide+xml"/>
  <Override PartName="/ppt/theme/themeOverride15.xml" ContentType="application/vnd.openxmlformats-officedocument.themeOverride+xml"/>
  <Override PartName="/ppt/notesSlides/notesSlide15.xml" ContentType="application/vnd.openxmlformats-officedocument.presentationml.notesSlide+xml"/>
  <Override PartName="/ppt/theme/themeOverride16.xml" ContentType="application/vnd.openxmlformats-officedocument.themeOverr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9"/>
  </p:notesMasterIdLst>
  <p:sldIdLst>
    <p:sldId id="299" r:id="rId3"/>
    <p:sldId id="261" r:id="rId4"/>
    <p:sldId id="262" r:id="rId5"/>
    <p:sldId id="292" r:id="rId6"/>
    <p:sldId id="263" r:id="rId7"/>
    <p:sldId id="289" r:id="rId8"/>
    <p:sldId id="293" r:id="rId9"/>
    <p:sldId id="301" r:id="rId10"/>
    <p:sldId id="302" r:id="rId11"/>
    <p:sldId id="304" r:id="rId12"/>
    <p:sldId id="275" r:id="rId13"/>
    <p:sldId id="264" r:id="rId14"/>
    <p:sldId id="295" r:id="rId15"/>
    <p:sldId id="265" r:id="rId16"/>
    <p:sldId id="286" r:id="rId17"/>
    <p:sldId id="300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20C27"/>
    <a:srgbClr val="001F5E"/>
    <a:srgbClr val="8F577D"/>
    <a:srgbClr val="137865"/>
    <a:srgbClr val="6F764C"/>
    <a:srgbClr val="653F4B"/>
    <a:srgbClr val="764867"/>
    <a:srgbClr val="68414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3933" autoAdjust="0"/>
  </p:normalViewPr>
  <p:slideViewPr>
    <p:cSldViewPr snapToGrid="0" showGuides="1">
      <p:cViewPr varScale="1">
        <p:scale>
          <a:sx n="76" d="100"/>
          <a:sy n="76" d="100"/>
        </p:scale>
        <p:origin x="-480" y="-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5AC232-4B95-4104-89F4-B943D0F080B0}" type="datetimeFigureOut">
              <a:rPr lang="zh-CN" altLang="en-US" smtClean="0"/>
              <a:pPr/>
              <a:t>2019/12/26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C156C1-ED3F-416F-BAC6-9CFEA745FC7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05463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6C156C1-ED3F-416F-BAC6-9CFEA745FC7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952694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560603-279D-4B4B-92DD-DE5560F472B9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28055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C156C1-ED3F-416F-BAC6-9CFEA745FC7A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01109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C156C1-ED3F-416F-BAC6-9CFEA745FC7A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06425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A036312-6A05-4643-B813-780AEBCA5446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74174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C156C1-ED3F-416F-BAC6-9CFEA745FC7A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361292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pPr/>
              <a:t>15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0662325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6C156C1-ED3F-416F-BAC6-9CFEA745FC7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403183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C156C1-ED3F-416F-BAC6-9CFEA745FC7A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08828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C156C1-ED3F-416F-BAC6-9CFEA745FC7A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54648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560603-279D-4B4B-92DD-DE5560F472B9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96377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C156C1-ED3F-416F-BAC6-9CFEA745FC7A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96171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712715C-60D8-4442-95C1-470452B8606C}" type="slidenum">
              <a:rPr kumimoji="1" lang="zh-CN" altLang="en-US" smtClean="0"/>
              <a:pPr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581992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560603-279D-4B4B-92DD-DE5560F472B9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28055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560603-279D-4B4B-92DD-DE5560F472B9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28055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560603-279D-4B4B-92DD-DE5560F472B9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28055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D8286-A96F-4658-B0F9-B15DD12A65D2}" type="datetimeFigureOut">
              <a:rPr lang="zh-CN" altLang="en-US" smtClean="0"/>
              <a:pPr/>
              <a:t>2019/12/26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0813BE-77B7-42A8-AFA1-67B7AA49448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940289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D8286-A96F-4658-B0F9-B15DD12A65D2}" type="datetimeFigureOut">
              <a:rPr lang="zh-CN" altLang="en-US" smtClean="0"/>
              <a:pPr/>
              <a:t>2019/12/26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0813BE-77B7-42A8-AFA1-67B7AA49448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50687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D8286-A96F-4658-B0F9-B15DD12A65D2}" type="datetimeFigureOut">
              <a:rPr lang="zh-CN" altLang="en-US" smtClean="0"/>
              <a:pPr/>
              <a:t>2019/12/26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0813BE-77B7-42A8-AFA1-67B7AA49448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09613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1BD8286-A96F-4658-B0F9-B15DD12A65D2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2019/12/26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B0813BE-77B7-42A8-AFA1-67B7AA49448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910748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1BD8286-A96F-4658-B0F9-B15DD12A65D2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2019/12/26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B0813BE-77B7-42A8-AFA1-67B7AA49448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604120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1BD8286-A96F-4658-B0F9-B15DD12A65D2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2019/12/26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B0813BE-77B7-42A8-AFA1-67B7AA49448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508985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1BD8286-A96F-4658-B0F9-B15DD12A65D2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2019/12/26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B0813BE-77B7-42A8-AFA1-67B7AA49448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980634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1BD8286-A96F-4658-B0F9-B15DD12A65D2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2019/12/26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B0813BE-77B7-42A8-AFA1-67B7AA49448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5020697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1BD8286-A96F-4658-B0F9-B15DD12A65D2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2019/12/26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B0813BE-77B7-42A8-AFA1-67B7AA49448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661692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1BD8286-A96F-4658-B0F9-B15DD12A65D2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2019/12/26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B0813BE-77B7-42A8-AFA1-67B7AA49448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5826643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1BD8286-A96F-4658-B0F9-B15DD12A65D2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2019/12/26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B0813BE-77B7-42A8-AFA1-67B7AA49448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56826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D8286-A96F-4658-B0F9-B15DD12A65D2}" type="datetimeFigureOut">
              <a:rPr lang="zh-CN" altLang="en-US" smtClean="0"/>
              <a:pPr/>
              <a:t>2019/12/26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0813BE-77B7-42A8-AFA1-67B7AA49448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321681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1BD8286-A96F-4658-B0F9-B15DD12A65D2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2019/12/26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B0813BE-77B7-42A8-AFA1-67B7AA49448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7283307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1BD8286-A96F-4658-B0F9-B15DD12A65D2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2019/12/26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B0813BE-77B7-42A8-AFA1-67B7AA49448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8688273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1BD8286-A96F-4658-B0F9-B15DD12A65D2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2019/12/26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B0813BE-77B7-42A8-AFA1-67B7AA49448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0733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D8286-A96F-4658-B0F9-B15DD12A65D2}" type="datetimeFigureOut">
              <a:rPr lang="zh-CN" altLang="en-US" smtClean="0"/>
              <a:pPr/>
              <a:t>2019/12/26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0813BE-77B7-42A8-AFA1-67B7AA49448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24068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D8286-A96F-4658-B0F9-B15DD12A65D2}" type="datetimeFigureOut">
              <a:rPr lang="zh-CN" altLang="en-US" smtClean="0"/>
              <a:pPr/>
              <a:t>2019/12/26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0813BE-77B7-42A8-AFA1-67B7AA49448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73511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D8286-A96F-4658-B0F9-B15DD12A65D2}" type="datetimeFigureOut">
              <a:rPr lang="zh-CN" altLang="en-US" smtClean="0"/>
              <a:pPr/>
              <a:t>2019/12/26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0813BE-77B7-42A8-AFA1-67B7AA49448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57065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D8286-A96F-4658-B0F9-B15DD12A65D2}" type="datetimeFigureOut">
              <a:rPr lang="zh-CN" altLang="en-US" smtClean="0"/>
              <a:pPr/>
              <a:t>2019/12/26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0813BE-77B7-42A8-AFA1-67B7AA49448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92996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D8286-A96F-4658-B0F9-B15DD12A65D2}" type="datetimeFigureOut">
              <a:rPr lang="zh-CN" altLang="en-US" smtClean="0"/>
              <a:pPr/>
              <a:t>2019/12/26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0813BE-77B7-42A8-AFA1-67B7AA49448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87921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D8286-A96F-4658-B0F9-B15DD12A65D2}" type="datetimeFigureOut">
              <a:rPr lang="zh-CN" altLang="en-US" smtClean="0"/>
              <a:pPr/>
              <a:t>2019/12/26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0813BE-77B7-42A8-AFA1-67B7AA49448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15234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BD8286-A96F-4658-B0F9-B15DD12A65D2}" type="datetimeFigureOut">
              <a:rPr lang="zh-CN" altLang="en-US" smtClean="0"/>
              <a:pPr/>
              <a:t>2019/12/26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0813BE-77B7-42A8-AFA1-67B7AA49448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31568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BD8286-A96F-4658-B0F9-B15DD12A65D2}" type="datetimeFigureOut">
              <a:rPr lang="zh-CN" altLang="en-US" smtClean="0"/>
              <a:pPr/>
              <a:t>2019/12/26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0813BE-77B7-42A8-AFA1-67B7AA49448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65745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1BD8286-A96F-4658-B0F9-B15DD12A65D2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2019/12/26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B0813BE-77B7-42A8-AFA1-67B7AA494485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21519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0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5.xml"/><Relationship Id="rId4" Type="http://schemas.openxmlformats.org/officeDocument/2006/relationships/image" Target="../media/image15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16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6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8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9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4612105" y="1155031"/>
            <a:ext cx="29677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7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68414D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2019</a:t>
            </a:r>
            <a:endParaRPr kumimoji="0" lang="zh-CN" altLang="en-US" sz="7200" b="1" i="0" u="none" strike="noStrike" kern="1200" cap="none" spc="0" normalizeH="0" baseline="0" noProof="0" dirty="0">
              <a:ln>
                <a:noFill/>
              </a:ln>
              <a:solidFill>
                <a:srgbClr val="68414D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79096" y="2350230"/>
            <a:ext cx="98338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800" b="1" spc="300" dirty="0" smtClean="0">
                <a:solidFill>
                  <a:srgbClr val="68414D"/>
                </a:solidFill>
                <a:latin typeface="微软雅黑"/>
                <a:ea typeface="微软雅黑"/>
              </a:rPr>
              <a:t>基于</a:t>
            </a:r>
            <a:r>
              <a:rPr lang="en-US" altLang="zh-CN" sz="4800" b="1" spc="300" dirty="0" smtClean="0">
                <a:solidFill>
                  <a:srgbClr val="68414D"/>
                </a:solidFill>
                <a:latin typeface="微软雅黑"/>
                <a:ea typeface="微软雅黑"/>
              </a:rPr>
              <a:t>DIV+CSS</a:t>
            </a:r>
            <a:r>
              <a:rPr lang="zh-CN" altLang="en-US" sz="4800" b="1" spc="300" smtClean="0">
                <a:solidFill>
                  <a:srgbClr val="68414D"/>
                </a:solidFill>
                <a:latin typeface="微软雅黑"/>
                <a:ea typeface="微软雅黑"/>
              </a:rPr>
              <a:t>网站设计</a:t>
            </a:r>
            <a:endParaRPr kumimoji="0" lang="zh-CN" altLang="en-US" sz="4800" b="1" i="0" u="none" strike="noStrike" kern="1200" cap="none" spc="300" normalizeH="0" baseline="0" noProof="0" dirty="0">
              <a:ln>
                <a:noFill/>
              </a:ln>
              <a:solidFill>
                <a:srgbClr val="68414D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2668456" y="3988744"/>
            <a:ext cx="33728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b="1" dirty="0">
                <a:solidFill>
                  <a:srgbClr val="68414D"/>
                </a:solidFill>
                <a:latin typeface="Arial"/>
                <a:ea typeface="微软雅黑"/>
              </a:rPr>
              <a:t>指导老师</a:t>
            </a:r>
            <a:r>
              <a:rPr kumimoji="0" lang="zh-CN" alt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68414D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：</a:t>
            </a:r>
            <a:r>
              <a:rPr lang="zh-CN" altLang="en-US" sz="2400" b="1" noProof="0" dirty="0">
                <a:solidFill>
                  <a:srgbClr val="68414D"/>
                </a:solidFill>
                <a:latin typeface="Arial"/>
                <a:ea typeface="微软雅黑"/>
              </a:rPr>
              <a:t>王伟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68414D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561348" y="3263779"/>
            <a:ext cx="50693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68414D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毕业答辩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68414D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6" name="文本框 15"/>
          <p:cNvSpPr txBox="1"/>
          <p:nvPr/>
        </p:nvSpPr>
        <p:spPr>
          <a:xfrm>
            <a:off x="6171349" y="3974888"/>
            <a:ext cx="33728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b="1" noProof="0" dirty="0">
                <a:solidFill>
                  <a:srgbClr val="68414D"/>
                </a:solidFill>
                <a:latin typeface="Arial"/>
                <a:ea typeface="微软雅黑"/>
              </a:rPr>
              <a:t>答辩人</a:t>
            </a:r>
            <a:r>
              <a:rPr kumimoji="0" lang="zh-CN" alt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68414D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：</a:t>
            </a:r>
            <a:r>
              <a:rPr lang="zh-CN" altLang="en-US" sz="2400" b="1" noProof="0" dirty="0">
                <a:solidFill>
                  <a:srgbClr val="68414D"/>
                </a:solidFill>
                <a:latin typeface="Arial"/>
                <a:ea typeface="微软雅黑"/>
              </a:rPr>
              <a:t>李翠滢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68414D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39163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16" grpId="0"/>
      <p:bldP spid="2" grpId="0"/>
      <p:bldP spid="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5650" y="21780"/>
            <a:ext cx="10062576" cy="3222459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5650" y="3244240"/>
            <a:ext cx="10062577" cy="2498941"/>
          </a:xfrm>
          <a:prstGeom prst="rect">
            <a:avLst/>
          </a:prstGeom>
        </p:spPr>
      </p:pic>
      <p:sp>
        <p:nvSpPr>
          <p:cNvPr id="3" name="竖卷形 2"/>
          <p:cNvSpPr/>
          <p:nvPr/>
        </p:nvSpPr>
        <p:spPr>
          <a:xfrm>
            <a:off x="388555" y="851769"/>
            <a:ext cx="2110511" cy="3494763"/>
          </a:xfrm>
          <a:prstGeom prst="verticalScroll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altLang="zh-CN" dirty="0" smtClean="0">
                <a:solidFill>
                  <a:schemeClr val="tx1"/>
                </a:solidFill>
              </a:rPr>
              <a:t>5</a:t>
            </a:r>
            <a:r>
              <a:rPr lang="zh-CN" altLang="en-US" dirty="0" smtClean="0">
                <a:solidFill>
                  <a:schemeClr val="tx1"/>
                </a:solidFill>
              </a:rPr>
              <a:t>、样式展示：</a:t>
            </a:r>
            <a:endParaRPr lang="en-US" altLang="zh-CN" dirty="0" smtClean="0">
              <a:solidFill>
                <a:schemeClr val="tx1"/>
              </a:solidFill>
            </a:endParaRPr>
          </a:p>
          <a:p>
            <a:r>
              <a:rPr lang="zh-CN" altLang="en-US" sz="1600" dirty="0" smtClean="0">
                <a:solidFill>
                  <a:schemeClr val="tx1"/>
                </a:solidFill>
              </a:rPr>
              <a:t>列举几个类型产品的样式，让用户能够更好的了解本网站的产品。</a:t>
            </a:r>
            <a:endParaRPr lang="zh-CN" altLang="en-US" sz="1600" dirty="0">
              <a:solidFill>
                <a:schemeClr val="tx1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9827" y="5744584"/>
            <a:ext cx="10058400" cy="1138265"/>
          </a:xfrm>
          <a:prstGeom prst="rect">
            <a:avLst/>
          </a:prstGeom>
        </p:spPr>
      </p:pic>
      <p:sp>
        <p:nvSpPr>
          <p:cNvPr id="6" name="双波形 5"/>
          <p:cNvSpPr/>
          <p:nvPr/>
        </p:nvSpPr>
        <p:spPr>
          <a:xfrm>
            <a:off x="-16703" y="5123145"/>
            <a:ext cx="1524004" cy="670141"/>
          </a:xfrm>
          <a:prstGeom prst="doubleWave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6</a:t>
            </a:r>
            <a:r>
              <a:rPr lang="zh-CN" altLang="en-US" dirty="0" smtClean="0">
                <a:solidFill>
                  <a:schemeClr val="tx1"/>
                </a:solidFill>
              </a:rPr>
              <a:t>、版权声明</a:t>
            </a:r>
            <a:endParaRPr lang="zh-CN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43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0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3084981" y="1803651"/>
            <a:ext cx="1143841" cy="980623"/>
            <a:chOff x="2313735" y="1108481"/>
            <a:chExt cx="857881" cy="735467"/>
          </a:xfrm>
          <a:solidFill>
            <a:srgbClr val="137865"/>
          </a:solidFill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grpSpPr>
        <p:sp>
          <p:nvSpPr>
            <p:cNvPr id="7" name="Shape 5171"/>
            <p:cNvSpPr/>
            <p:nvPr/>
          </p:nvSpPr>
          <p:spPr>
            <a:xfrm>
              <a:off x="2313735" y="1108481"/>
              <a:ext cx="849654" cy="6870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25400" cap="flat">
              <a:solidFill>
                <a:schemeClr val="bg1"/>
              </a:solidFill>
              <a:miter lim="400000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 lvl="0" algn="ctr">
                <a:defRPr>
                  <a:solidFill>
                    <a:srgbClr val="4C4C4C"/>
                  </a:solidFill>
                </a:defRPr>
              </a:pPr>
              <a:endParaRPr 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endParaRPr>
            </a:p>
          </p:txBody>
        </p:sp>
        <p:sp>
          <p:nvSpPr>
            <p:cNvPr id="8" name="Shape 5176"/>
            <p:cNvSpPr/>
            <p:nvPr/>
          </p:nvSpPr>
          <p:spPr>
            <a:xfrm>
              <a:off x="2329102" y="1491630"/>
              <a:ext cx="842514" cy="352318"/>
            </a:xfrm>
            <a:prstGeom prst="rect">
              <a:avLst/>
            </a:prstGeom>
            <a:no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defTabSz="584200">
                <a:lnSpc>
                  <a:spcPct val="100000"/>
                </a:lnSpc>
                <a:spcBef>
                  <a:spcPts val="0"/>
                </a:spcBef>
                <a:defRPr sz="1500" cap="all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algn="ctr"/>
              <a:r>
                <a:rPr lang="zh-CN" altLang="en-US" sz="16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产品展示</a:t>
              </a:r>
              <a:endPara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2592459" y="3055274"/>
            <a:ext cx="2119660" cy="576548"/>
            <a:chOff x="1944344" y="2047198"/>
            <a:chExt cx="1589745" cy="432411"/>
          </a:xfrm>
          <a:solidFill>
            <a:schemeClr val="accent2">
              <a:lumMod val="75000"/>
            </a:schemeClr>
          </a:solidFill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grpSpPr>
        <p:sp>
          <p:nvSpPr>
            <p:cNvPr id="10" name="Shape 5173"/>
            <p:cNvSpPr/>
            <p:nvPr/>
          </p:nvSpPr>
          <p:spPr>
            <a:xfrm>
              <a:off x="1944344" y="2047198"/>
              <a:ext cx="1589745" cy="4324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16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8440" y="0"/>
                  </a:lnTo>
                  <a:cubicBezTo>
                    <a:pt x="18440" y="0"/>
                    <a:pt x="3160" y="0"/>
                    <a:pt x="3160" y="0"/>
                  </a:cubicBezTo>
                  <a:close/>
                </a:path>
              </a:pathLst>
            </a:custGeom>
            <a:grpFill/>
            <a:ln w="25400" cap="flat">
              <a:solidFill>
                <a:schemeClr val="bg1"/>
              </a:solidFill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 algn="ctr">
                <a:defRPr>
                  <a:solidFill>
                    <a:srgbClr val="4C4C4C"/>
                  </a:solidFill>
                </a:defRPr>
              </a:pPr>
              <a:endParaRPr 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endParaRPr>
            </a:p>
          </p:txBody>
        </p:sp>
        <p:sp>
          <p:nvSpPr>
            <p:cNvPr id="11" name="Shape 5177"/>
            <p:cNvSpPr/>
            <p:nvPr/>
          </p:nvSpPr>
          <p:spPr>
            <a:xfrm>
              <a:off x="2191740" y="2087244"/>
              <a:ext cx="1099552" cy="352318"/>
            </a:xfrm>
            <a:prstGeom prst="rect">
              <a:avLst/>
            </a:prstGeom>
            <a:grp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defTabSz="584200">
                <a:lnSpc>
                  <a:spcPct val="100000"/>
                </a:lnSpc>
                <a:spcBef>
                  <a:spcPts val="0"/>
                </a:spcBef>
                <a:defRPr sz="1500" cap="all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algn="ctr"/>
              <a:r>
                <a:rPr lang="zh-CN" altLang="en-US" sz="16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明星写真</a:t>
              </a:r>
              <a:endPara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2099941" y="3980207"/>
            <a:ext cx="3110828" cy="576549"/>
            <a:chOff x="1574955" y="2740898"/>
            <a:chExt cx="2333121" cy="432412"/>
          </a:xfrm>
          <a:solidFill>
            <a:schemeClr val="accent2">
              <a:lumMod val="60000"/>
              <a:lumOff val="40000"/>
            </a:schemeClr>
          </a:solidFill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grpSpPr>
        <p:sp>
          <p:nvSpPr>
            <p:cNvPr id="13" name="Shape 5172"/>
            <p:cNvSpPr/>
            <p:nvPr/>
          </p:nvSpPr>
          <p:spPr>
            <a:xfrm>
              <a:off x="1574955" y="2740898"/>
              <a:ext cx="2333121" cy="4324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53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19447" y="0"/>
                  </a:lnTo>
                  <a:cubicBezTo>
                    <a:pt x="19447" y="0"/>
                    <a:pt x="2153" y="0"/>
                    <a:pt x="2153" y="0"/>
                  </a:cubicBezTo>
                  <a:close/>
                </a:path>
              </a:pathLst>
            </a:custGeom>
            <a:grpFill/>
            <a:ln w="25400" cap="flat">
              <a:solidFill>
                <a:schemeClr val="bg1"/>
              </a:solidFill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 algn="ctr">
                <a:defRPr>
                  <a:solidFill>
                    <a:srgbClr val="4C4C4C"/>
                  </a:solidFill>
                </a:defRPr>
              </a:pPr>
              <a:endParaRPr 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endParaRPr>
            </a:p>
          </p:txBody>
        </p:sp>
        <p:sp>
          <p:nvSpPr>
            <p:cNvPr id="14" name="Shape 5178"/>
            <p:cNvSpPr/>
            <p:nvPr/>
          </p:nvSpPr>
          <p:spPr>
            <a:xfrm>
              <a:off x="1815028" y="2780945"/>
              <a:ext cx="1849246" cy="352318"/>
            </a:xfrm>
            <a:prstGeom prst="rect">
              <a:avLst/>
            </a:prstGeom>
            <a:grp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defTabSz="584200">
                <a:lnSpc>
                  <a:spcPct val="100000"/>
                </a:lnSpc>
                <a:spcBef>
                  <a:spcPts val="0"/>
                </a:spcBef>
                <a:defRPr sz="1500" cap="all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algn="ctr"/>
              <a:r>
                <a:rPr lang="zh-CN" altLang="en-US" sz="16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网站介绍</a:t>
              </a:r>
              <a:endPara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1607420" y="4905141"/>
            <a:ext cx="4101987" cy="576543"/>
            <a:chOff x="1205565" y="3434598"/>
            <a:chExt cx="3076490" cy="432407"/>
          </a:xfrm>
          <a:solidFill>
            <a:schemeClr val="accent2">
              <a:lumMod val="75000"/>
            </a:schemeClr>
          </a:solidFill>
          <a:effectLst>
            <a:outerShdw blurRad="76200" dist="12700" dir="8100000" sy="-23000" kx="800400" algn="br" rotWithShape="0">
              <a:prstClr val="black">
                <a:alpha val="20000"/>
              </a:prstClr>
            </a:outerShdw>
          </a:effectLst>
        </p:grpSpPr>
        <p:sp>
          <p:nvSpPr>
            <p:cNvPr id="16" name="Shape 5174"/>
            <p:cNvSpPr/>
            <p:nvPr/>
          </p:nvSpPr>
          <p:spPr>
            <a:xfrm>
              <a:off x="1205565" y="3434598"/>
              <a:ext cx="3076490" cy="4324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19967" y="0"/>
                  </a:lnTo>
                  <a:lnTo>
                    <a:pt x="1633" y="0"/>
                  </a:lnTo>
                  <a:lnTo>
                    <a:pt x="0" y="21600"/>
                  </a:lnTo>
                  <a:cubicBezTo>
                    <a:pt x="0" y="21600"/>
                    <a:pt x="21600" y="21600"/>
                    <a:pt x="21600" y="21600"/>
                  </a:cubicBezTo>
                  <a:close/>
                </a:path>
              </a:pathLst>
            </a:custGeom>
            <a:grpFill/>
            <a:ln w="25400" cap="flat">
              <a:solidFill>
                <a:schemeClr val="bg1"/>
              </a:solidFill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lvl="0" algn="ctr">
                <a:defRPr>
                  <a:solidFill>
                    <a:srgbClr val="4C4C4C"/>
                  </a:solidFill>
                </a:defRPr>
              </a:pPr>
              <a:endParaRPr 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Light"/>
              </a:endParaRPr>
            </a:p>
          </p:txBody>
        </p:sp>
        <p:sp>
          <p:nvSpPr>
            <p:cNvPr id="17" name="Shape 5179"/>
            <p:cNvSpPr/>
            <p:nvPr/>
          </p:nvSpPr>
          <p:spPr>
            <a:xfrm>
              <a:off x="1422332" y="3474643"/>
              <a:ext cx="2634639" cy="352318"/>
            </a:xfrm>
            <a:prstGeom prst="rect">
              <a:avLst/>
            </a:prstGeom>
            <a:grpFill/>
            <a:ln w="254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 defTabSz="584200">
                <a:lnSpc>
                  <a:spcPct val="100000"/>
                </a:lnSpc>
                <a:spcBef>
                  <a:spcPts val="0"/>
                </a:spcBef>
                <a:defRPr sz="1500" cap="all">
                  <a:solidFill>
                    <a:srgbClr val="FFFFFF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lvl1pPr>
            </a:lstStyle>
            <a:p>
              <a:pPr algn="ctr"/>
              <a:r>
                <a:rPr lang="zh-CN" altLang="en-US" sz="16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联系我们</a:t>
              </a:r>
              <a:endPara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1" name="Round Same Side Corner Rectangle 67"/>
          <p:cNvSpPr/>
          <p:nvPr/>
        </p:nvSpPr>
        <p:spPr>
          <a:xfrm rot="10800000" flipH="1">
            <a:off x="6788284" y="1846620"/>
            <a:ext cx="66537" cy="685392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9709" tIns="54855" rIns="109709" bIns="54855" rtlCol="0" anchor="ctr"/>
          <a:lstStyle/>
          <a:p>
            <a:pPr algn="ctr"/>
            <a:endParaRPr lang="bg-BG" sz="2400" dirty="0">
              <a:latin typeface="Calibri Light"/>
            </a:endParaRPr>
          </a:p>
        </p:txBody>
      </p:sp>
      <p:sp>
        <p:nvSpPr>
          <p:cNvPr id="22" name="Round Same Side Corner Rectangle 68"/>
          <p:cNvSpPr/>
          <p:nvPr/>
        </p:nvSpPr>
        <p:spPr>
          <a:xfrm rot="10800000" flipH="1">
            <a:off x="6786097" y="2863288"/>
            <a:ext cx="66537" cy="685392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9709" tIns="54855" rIns="109709" bIns="54855" rtlCol="0" anchor="ctr"/>
          <a:lstStyle/>
          <a:p>
            <a:pPr algn="ctr"/>
            <a:endParaRPr lang="bg-BG" sz="2400" dirty="0">
              <a:latin typeface="Calibri Light"/>
            </a:endParaRPr>
          </a:p>
        </p:txBody>
      </p:sp>
      <p:sp>
        <p:nvSpPr>
          <p:cNvPr id="23" name="Round Same Side Corner Rectangle 69"/>
          <p:cNvSpPr/>
          <p:nvPr/>
        </p:nvSpPr>
        <p:spPr>
          <a:xfrm rot="10800000" flipH="1">
            <a:off x="6788284" y="3860235"/>
            <a:ext cx="66537" cy="685392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9709" tIns="54855" rIns="109709" bIns="54855" rtlCol="0" anchor="ctr"/>
          <a:lstStyle/>
          <a:p>
            <a:pPr algn="ctr"/>
            <a:endParaRPr lang="bg-BG" sz="2400" dirty="0">
              <a:latin typeface="Calibri Light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6971351" y="1804700"/>
            <a:ext cx="4627092" cy="796925"/>
            <a:chOff x="5228512" y="1109269"/>
            <a:chExt cx="3470319" cy="597694"/>
          </a:xfrm>
        </p:grpSpPr>
        <p:sp>
          <p:nvSpPr>
            <p:cNvPr id="25" name="TextBox 26"/>
            <p:cNvSpPr txBox="1"/>
            <p:nvPr/>
          </p:nvSpPr>
          <p:spPr>
            <a:xfrm>
              <a:off x="5228512" y="1303102"/>
              <a:ext cx="3470319" cy="403861"/>
            </a:xfrm>
            <a:prstGeom prst="rect">
              <a:avLst/>
            </a:prstGeom>
            <a:noFill/>
          </p:spPr>
          <p:txBody>
            <a:bodyPr wrap="square" lIns="45720" tIns="22860" rIns="45720" bIns="22860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333" dirty="0">
                  <a:solidFill>
                    <a:schemeClr val="accent2">
                      <a:lumMod val="60000"/>
                      <a:lumOff val="4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这</a:t>
              </a:r>
              <a:r>
                <a:rPr lang="zh-CN" altLang="en-US" sz="1333" dirty="0" smtClean="0">
                  <a:solidFill>
                    <a:schemeClr val="accent2">
                      <a:lumMod val="60000"/>
                      <a:lumOff val="4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部分主要介绍本网站的产品类型及展示，是让用户了解我们网站的必要平台。</a:t>
              </a:r>
              <a:endParaRPr lang="zh-CN" altLang="en-US" sz="1333" dirty="0">
                <a:solidFill>
                  <a:srgbClr val="137865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6" name="Rectangle 71"/>
            <p:cNvSpPr/>
            <p:nvPr/>
          </p:nvSpPr>
          <p:spPr>
            <a:xfrm>
              <a:off x="5228513" y="1109269"/>
              <a:ext cx="684803" cy="219291"/>
            </a:xfrm>
            <a:prstGeom prst="rect">
              <a:avLst/>
            </a:prstGeom>
          </p:spPr>
          <p:txBody>
            <a:bodyPr wrap="none" lIns="45720" tIns="22860" rIns="45720" bIns="22860">
              <a:spAutoFit/>
            </a:bodyPr>
            <a:lstStyle/>
            <a:p>
              <a:r>
                <a:rPr lang="zh-CN" altLang="en-US" sz="1600" b="1" dirty="0" smtClean="0">
                  <a:solidFill>
                    <a:schemeClr val="accent2">
                      <a:lumMod val="60000"/>
                      <a:lumOff val="4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产品展示</a:t>
              </a:r>
              <a:endParaRPr lang="zh-CN" altLang="en-US" sz="1600" b="1" dirty="0">
                <a:solidFill>
                  <a:schemeClr val="accent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6971350" y="2817916"/>
            <a:ext cx="4627093" cy="796924"/>
            <a:chOff x="5228512" y="1869180"/>
            <a:chExt cx="3470320" cy="597693"/>
          </a:xfrm>
        </p:grpSpPr>
        <p:sp>
          <p:nvSpPr>
            <p:cNvPr id="28" name="TextBox 29"/>
            <p:cNvSpPr txBox="1"/>
            <p:nvPr/>
          </p:nvSpPr>
          <p:spPr>
            <a:xfrm>
              <a:off x="5228512" y="2063012"/>
              <a:ext cx="3470320" cy="403861"/>
            </a:xfrm>
            <a:prstGeom prst="rect">
              <a:avLst/>
            </a:prstGeom>
            <a:noFill/>
          </p:spPr>
          <p:txBody>
            <a:bodyPr wrap="square" lIns="45720" tIns="22860" rIns="45720" bIns="22860" rtlCol="0">
              <a:spAutoFit/>
            </a:bodyPr>
            <a:lstStyle/>
            <a:p>
              <a:pPr lvl="0" algn="just">
                <a:lnSpc>
                  <a:spcPct val="120000"/>
                </a:lnSpc>
              </a:pPr>
              <a:r>
                <a:rPr lang="zh-CN" altLang="en-US" sz="1333" dirty="0">
                  <a:solidFill>
                    <a:schemeClr val="accent2">
                      <a:lumMod val="7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这</a:t>
              </a:r>
              <a:r>
                <a:rPr lang="zh-CN" altLang="en-US" sz="1333" dirty="0" smtClean="0">
                  <a:solidFill>
                    <a:schemeClr val="accent2">
                      <a:lumMod val="7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部分主要是介绍明星的一些写真，是为了吸引更多的用户来浏览我们的网站。</a:t>
              </a:r>
              <a:endParaRPr lang="zh-CN" altLang="en-US" sz="1333" dirty="0">
                <a:solidFill>
                  <a:schemeClr val="accent2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9" name="Rectangle 73"/>
            <p:cNvSpPr/>
            <p:nvPr/>
          </p:nvSpPr>
          <p:spPr>
            <a:xfrm>
              <a:off x="5228513" y="1869180"/>
              <a:ext cx="684803" cy="219291"/>
            </a:xfrm>
            <a:prstGeom prst="rect">
              <a:avLst/>
            </a:prstGeom>
          </p:spPr>
          <p:txBody>
            <a:bodyPr wrap="none" lIns="45720" tIns="22860" rIns="45720" bIns="22860">
              <a:spAutoFit/>
            </a:bodyPr>
            <a:lstStyle/>
            <a:p>
              <a:r>
                <a:rPr lang="zh-CN" altLang="en-US" sz="1600" b="1" dirty="0" smtClean="0">
                  <a:solidFill>
                    <a:schemeClr val="accent2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明星写真</a:t>
              </a:r>
              <a:endParaRPr lang="zh-CN" altLang="en-US" sz="1600" b="1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6971350" y="3831130"/>
            <a:ext cx="4627093" cy="796925"/>
            <a:chOff x="5228512" y="2629091"/>
            <a:chExt cx="3470320" cy="597694"/>
          </a:xfrm>
        </p:grpSpPr>
        <p:sp>
          <p:nvSpPr>
            <p:cNvPr id="31" name="TextBox 32"/>
            <p:cNvSpPr txBox="1"/>
            <p:nvPr/>
          </p:nvSpPr>
          <p:spPr>
            <a:xfrm>
              <a:off x="5228512" y="2822924"/>
              <a:ext cx="3470320" cy="403861"/>
            </a:xfrm>
            <a:prstGeom prst="rect">
              <a:avLst/>
            </a:prstGeom>
            <a:noFill/>
          </p:spPr>
          <p:txBody>
            <a:bodyPr wrap="square" lIns="45720" tIns="22860" rIns="45720" bIns="22860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333" dirty="0">
                  <a:solidFill>
                    <a:schemeClr val="accent2">
                      <a:lumMod val="60000"/>
                      <a:lumOff val="4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这</a:t>
              </a:r>
              <a:r>
                <a:rPr lang="zh-CN" altLang="en-US" sz="1333" dirty="0" smtClean="0">
                  <a:solidFill>
                    <a:schemeClr val="accent2">
                      <a:lumMod val="60000"/>
                      <a:lumOff val="4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部分主要介绍本网站的理念及主旨，是为了让用户清楚本网站的运营宗旨，让其更好的了解我们网站。</a:t>
              </a:r>
              <a:endParaRPr lang="zh-CN" altLang="en-US" sz="1333" dirty="0">
                <a:solidFill>
                  <a:schemeClr val="accent2">
                    <a:lumMod val="60000"/>
                    <a:lumOff val="4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2" name="Rectangle 75"/>
            <p:cNvSpPr/>
            <p:nvPr/>
          </p:nvSpPr>
          <p:spPr>
            <a:xfrm>
              <a:off x="5228513" y="2629091"/>
              <a:ext cx="684803" cy="219291"/>
            </a:xfrm>
            <a:prstGeom prst="rect">
              <a:avLst/>
            </a:prstGeom>
          </p:spPr>
          <p:txBody>
            <a:bodyPr wrap="none" lIns="45720" tIns="22860" rIns="45720" bIns="22860">
              <a:spAutoFit/>
            </a:bodyPr>
            <a:lstStyle/>
            <a:p>
              <a:r>
                <a:rPr lang="zh-CN" altLang="en-US" sz="1600" b="1" dirty="0" smtClean="0">
                  <a:solidFill>
                    <a:schemeClr val="accent2">
                      <a:lumMod val="60000"/>
                      <a:lumOff val="4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网站介绍</a:t>
              </a:r>
              <a:endParaRPr lang="zh-CN" altLang="en-US" sz="1600" b="1" dirty="0">
                <a:solidFill>
                  <a:schemeClr val="accent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3" name="Round Same Side Corner Rectangle 76"/>
          <p:cNvSpPr/>
          <p:nvPr/>
        </p:nvSpPr>
        <p:spPr>
          <a:xfrm rot="10800000" flipH="1">
            <a:off x="6786097" y="4770781"/>
            <a:ext cx="66537" cy="685392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9709" tIns="54855" rIns="109709" bIns="54855" rtlCol="0" anchor="ctr"/>
          <a:lstStyle/>
          <a:p>
            <a:pPr algn="ctr"/>
            <a:endParaRPr lang="bg-BG" sz="2400" dirty="0">
              <a:latin typeface="Calibri Light"/>
            </a:endParaRPr>
          </a:p>
        </p:txBody>
      </p:sp>
      <p:grpSp>
        <p:nvGrpSpPr>
          <p:cNvPr id="35" name="组合 34"/>
          <p:cNvGrpSpPr/>
          <p:nvPr/>
        </p:nvGrpSpPr>
        <p:grpSpPr>
          <a:xfrm>
            <a:off x="6971350" y="4725407"/>
            <a:ext cx="4627093" cy="796925"/>
            <a:chOff x="5228512" y="3299800"/>
            <a:chExt cx="3470320" cy="597694"/>
          </a:xfrm>
        </p:grpSpPr>
        <p:sp>
          <p:nvSpPr>
            <p:cNvPr id="36" name="TextBox 37"/>
            <p:cNvSpPr txBox="1"/>
            <p:nvPr/>
          </p:nvSpPr>
          <p:spPr>
            <a:xfrm>
              <a:off x="5228512" y="3493633"/>
              <a:ext cx="3470320" cy="403861"/>
            </a:xfrm>
            <a:prstGeom prst="rect">
              <a:avLst/>
            </a:prstGeom>
            <a:noFill/>
          </p:spPr>
          <p:txBody>
            <a:bodyPr wrap="square" lIns="45720" tIns="22860" rIns="45720" bIns="22860" rtlCol="0">
              <a:spAutoFit/>
            </a:bodyPr>
            <a:lstStyle/>
            <a:p>
              <a:pPr lvl="0" algn="just">
                <a:lnSpc>
                  <a:spcPct val="120000"/>
                </a:lnSpc>
              </a:pPr>
              <a:r>
                <a:rPr lang="zh-CN" altLang="en-US" sz="1333" dirty="0">
                  <a:solidFill>
                    <a:schemeClr val="accent2">
                      <a:lumMod val="7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这</a:t>
              </a:r>
              <a:r>
                <a:rPr lang="zh-CN" altLang="en-US" sz="1333" dirty="0" smtClean="0">
                  <a:solidFill>
                    <a:schemeClr val="accent2">
                      <a:lumMod val="7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部分主要是为了让用户能够联系到我们，收集用户的建议及反馈，以便更好的运营这个网站。</a:t>
              </a:r>
              <a:endParaRPr lang="zh-CN" altLang="en-US" sz="1333" dirty="0">
                <a:solidFill>
                  <a:schemeClr val="accent2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7" name="Rectangle 79"/>
            <p:cNvSpPr/>
            <p:nvPr/>
          </p:nvSpPr>
          <p:spPr>
            <a:xfrm>
              <a:off x="5228513" y="3299800"/>
              <a:ext cx="684803" cy="219291"/>
            </a:xfrm>
            <a:prstGeom prst="rect">
              <a:avLst/>
            </a:prstGeom>
          </p:spPr>
          <p:txBody>
            <a:bodyPr wrap="none" lIns="45720" tIns="22860" rIns="45720" bIns="22860">
              <a:spAutoFit/>
            </a:bodyPr>
            <a:lstStyle/>
            <a:p>
              <a:r>
                <a:rPr lang="zh-CN" altLang="en-US" sz="1600" b="1" dirty="0" smtClean="0">
                  <a:solidFill>
                    <a:schemeClr val="accent2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联系我们</a:t>
              </a:r>
              <a:endParaRPr lang="zh-CN" altLang="en-US" sz="1600" b="1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1" name="横卷形 40"/>
          <p:cNvSpPr/>
          <p:nvPr/>
        </p:nvSpPr>
        <p:spPr>
          <a:xfrm>
            <a:off x="1442372" y="37578"/>
            <a:ext cx="3285217" cy="1265033"/>
          </a:xfrm>
          <a:prstGeom prst="horizontalScroll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3200" b="1" dirty="0">
                <a:ln w="19050">
                  <a:noFill/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/>
              </a:rPr>
              <a:t>二</a:t>
            </a:r>
            <a:r>
              <a:rPr lang="zh-CN" altLang="en-US" sz="3200" b="1" dirty="0" smtClean="0">
                <a:ln w="19050">
                  <a:noFill/>
                  <a:prstDash val="solid"/>
                </a:ln>
                <a:solidFill>
                  <a:schemeClr val="accent2">
                    <a:lumMod val="60000"/>
                    <a:lumOff val="40000"/>
                  </a:schemeClr>
                </a:solidFill>
                <a:effectLst/>
              </a:rPr>
              <a:t>级页面的设计</a:t>
            </a:r>
            <a:endParaRPr lang="zh-CN" altLang="en-US" sz="3200" b="1" dirty="0">
              <a:ln w="19050">
                <a:noFill/>
                <a:prstDash val="solid"/>
              </a:ln>
              <a:solidFill>
                <a:schemeClr val="accent2">
                  <a:lumMod val="60000"/>
                  <a:lumOff val="4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235575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250"/>
                            </p:stCondLst>
                            <p:childTnLst>
                              <p:par>
                                <p:cTn id="4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500"/>
                            </p:stCondLst>
                            <p:childTnLst>
                              <p:par>
                                <p:cTn id="4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750"/>
                            </p:stCondLst>
                            <p:childTnLst>
                              <p:par>
                                <p:cTn id="4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23" grpId="0" animBg="1"/>
      <p:bldP spid="33" grpId="0" animBg="1"/>
      <p:bldP spid="4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822032" y="1999591"/>
            <a:ext cx="45479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b="1" spc="300" dirty="0" smtClean="0">
                <a:solidFill>
                  <a:srgbClr val="68414D"/>
                </a:solidFill>
                <a:latin typeface="+mn-ea"/>
              </a:rPr>
              <a:t>PART 03</a:t>
            </a:r>
            <a:endParaRPr lang="zh-CN" altLang="en-US" sz="6000" b="1" spc="300" dirty="0">
              <a:solidFill>
                <a:srgbClr val="68414D"/>
              </a:solidFill>
              <a:latin typeface="+mn-ea"/>
            </a:endParaRPr>
          </a:p>
        </p:txBody>
      </p:sp>
      <p:cxnSp>
        <p:nvCxnSpPr>
          <p:cNvPr id="12" name="直接连接符 11"/>
          <p:cNvCxnSpPr/>
          <p:nvPr/>
        </p:nvCxnSpPr>
        <p:spPr>
          <a:xfrm>
            <a:off x="4058653" y="3031296"/>
            <a:ext cx="4074694" cy="0"/>
          </a:xfrm>
          <a:prstGeom prst="line">
            <a:avLst/>
          </a:prstGeom>
          <a:ln w="38100">
            <a:solidFill>
              <a:srgbClr val="8F57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3930316" y="3214764"/>
            <a:ext cx="43313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spc="600" dirty="0" smtClean="0">
                <a:solidFill>
                  <a:srgbClr val="68414D"/>
                </a:solidFill>
              </a:rPr>
              <a:t>网站制作</a:t>
            </a:r>
          </a:p>
        </p:txBody>
      </p:sp>
      <p:cxnSp>
        <p:nvCxnSpPr>
          <p:cNvPr id="31" name="直接连接符 30"/>
          <p:cNvCxnSpPr/>
          <p:nvPr/>
        </p:nvCxnSpPr>
        <p:spPr>
          <a:xfrm>
            <a:off x="4058653" y="4106117"/>
            <a:ext cx="4074694" cy="0"/>
          </a:xfrm>
          <a:prstGeom prst="line">
            <a:avLst/>
          </a:prstGeom>
          <a:ln w="38100">
            <a:solidFill>
              <a:srgbClr val="8F57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>
            <a:off x="3960396" y="4212078"/>
            <a:ext cx="427120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200" dirty="0">
                <a:solidFill>
                  <a:srgbClr val="68414D"/>
                </a:solidFill>
              </a:rPr>
              <a:t>Kapok is a very beautiful </a:t>
            </a:r>
            <a:r>
              <a:rPr lang="en-US" altLang="zh-CN" sz="1200" dirty="0" err="1" smtClean="0">
                <a:solidFill>
                  <a:srgbClr val="68414D"/>
                </a:solidFill>
              </a:rPr>
              <a:t>flower.I</a:t>
            </a:r>
            <a:r>
              <a:rPr lang="en-US" altLang="zh-CN" sz="1200" dirty="0" smtClean="0">
                <a:solidFill>
                  <a:srgbClr val="68414D"/>
                </a:solidFill>
              </a:rPr>
              <a:t> like </a:t>
            </a:r>
            <a:r>
              <a:rPr lang="en-US" altLang="zh-CN" sz="1200" dirty="0">
                <a:solidFill>
                  <a:srgbClr val="68414D"/>
                </a:solidFill>
              </a:rPr>
              <a:t>it </a:t>
            </a:r>
            <a:r>
              <a:rPr lang="en-US" altLang="zh-CN" sz="1200" dirty="0" err="1" smtClean="0">
                <a:solidFill>
                  <a:srgbClr val="68414D"/>
                </a:solidFill>
              </a:rPr>
              <a:t>best.It</a:t>
            </a:r>
            <a:r>
              <a:rPr lang="en-US" altLang="zh-CN" sz="1200" dirty="0" smtClean="0">
                <a:solidFill>
                  <a:srgbClr val="68414D"/>
                </a:solidFill>
              </a:rPr>
              <a:t> </a:t>
            </a:r>
            <a:r>
              <a:rPr lang="en-US" altLang="zh-CN" sz="1200" dirty="0">
                <a:solidFill>
                  <a:srgbClr val="68414D"/>
                </a:solidFill>
              </a:rPr>
              <a:t>has straight </a:t>
            </a:r>
            <a:r>
              <a:rPr lang="en-US" altLang="zh-CN" sz="1200" dirty="0" err="1">
                <a:solidFill>
                  <a:srgbClr val="68414D"/>
                </a:solidFill>
              </a:rPr>
              <a:t>trunk,and</a:t>
            </a:r>
            <a:r>
              <a:rPr lang="en-US" altLang="zh-CN" sz="1200" dirty="0">
                <a:solidFill>
                  <a:srgbClr val="68414D"/>
                </a:solidFill>
              </a:rPr>
              <a:t> beautiful </a:t>
            </a:r>
            <a:r>
              <a:rPr lang="en-US" altLang="zh-CN" sz="1200" dirty="0" err="1">
                <a:solidFill>
                  <a:srgbClr val="68414D"/>
                </a:solidFill>
              </a:rPr>
              <a:t>flowers.The</a:t>
            </a:r>
            <a:r>
              <a:rPr lang="en-US" altLang="zh-CN" sz="1200" dirty="0">
                <a:solidFill>
                  <a:srgbClr val="68414D"/>
                </a:solidFill>
              </a:rPr>
              <a:t> color of the flower is usually </a:t>
            </a:r>
            <a:r>
              <a:rPr lang="en-US" altLang="zh-CN" sz="1200" dirty="0" err="1" smtClean="0">
                <a:solidFill>
                  <a:srgbClr val="68414D"/>
                </a:solidFill>
              </a:rPr>
              <a:t>redwhich</a:t>
            </a:r>
            <a:r>
              <a:rPr lang="en-US" altLang="zh-CN" sz="1200" dirty="0" smtClean="0">
                <a:solidFill>
                  <a:srgbClr val="68414D"/>
                </a:solidFill>
              </a:rPr>
              <a:t> </a:t>
            </a:r>
            <a:r>
              <a:rPr lang="en-US" altLang="zh-CN" sz="1200" dirty="0">
                <a:solidFill>
                  <a:srgbClr val="68414D"/>
                </a:solidFill>
              </a:rPr>
              <a:t>is very popular among Chinese.</a:t>
            </a:r>
            <a:endParaRPr lang="zh-CN" altLang="en-US" sz="1200" dirty="0">
              <a:solidFill>
                <a:srgbClr val="6841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6190295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75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4" grpId="0"/>
      <p:bldP spid="1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14"/>
          <p:cNvGrpSpPr/>
          <p:nvPr/>
        </p:nvGrpSpPr>
        <p:grpSpPr>
          <a:xfrm>
            <a:off x="5379143" y="3062299"/>
            <a:ext cx="1414667" cy="1619124"/>
            <a:chOff x="5379142" y="2991066"/>
            <a:chExt cx="1414667" cy="1619124"/>
          </a:xfrm>
          <a:solidFill>
            <a:srgbClr val="137865"/>
          </a:solidFill>
        </p:grpSpPr>
        <p:sp>
          <p:nvSpPr>
            <p:cNvPr id="44" name="Shape 1723"/>
            <p:cNvSpPr/>
            <p:nvPr/>
          </p:nvSpPr>
          <p:spPr>
            <a:xfrm rot="18900000">
              <a:off x="5379143" y="2991066"/>
              <a:ext cx="1414666" cy="1414666"/>
            </a:xfrm>
            <a:prstGeom prst="roundRect">
              <a:avLst>
                <a:gd name="adj" fmla="val 15000"/>
              </a:avLst>
            </a:prstGeom>
            <a:grpFill/>
            <a:ln w="12700">
              <a:miter lim="400000"/>
            </a:ln>
          </p:spPr>
          <p:txBody>
            <a:bodyPr lIns="67733" tIns="67733" rIns="67733" bIns="67733" anchor="ctr"/>
            <a:lstStyle/>
            <a:p>
              <a:pPr>
                <a:spcBef>
                  <a:spcPts val="4500"/>
                </a:spcBef>
                <a:defRPr sz="2500">
                  <a:latin typeface="Aller Light"/>
                  <a:ea typeface="Aller Light"/>
                  <a:cs typeface="Aller Light"/>
                  <a:sym typeface="Aller Light"/>
                </a:defRPr>
              </a:pPr>
              <a:endParaRPr sz="3333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5" name="Shape 1726"/>
            <p:cNvSpPr/>
            <p:nvPr/>
          </p:nvSpPr>
          <p:spPr>
            <a:xfrm rot="18900000">
              <a:off x="5379142" y="3195523"/>
              <a:ext cx="1414666" cy="1414667"/>
            </a:xfrm>
            <a:prstGeom prst="roundRect">
              <a:avLst>
                <a:gd name="adj" fmla="val 15000"/>
              </a:avLst>
            </a:prstGeom>
            <a:grpFill/>
            <a:ln w="38100" cap="flat">
              <a:solidFill>
                <a:schemeClr val="bg1"/>
              </a:solidFill>
              <a:miter lim="400000"/>
            </a:ln>
            <a:effectLst>
              <a:outerShdw blurRad="127000" dist="38100" dir="8100000" algn="tr" rotWithShape="0">
                <a:prstClr val="black">
                  <a:alpha val="40000"/>
                </a:prstClr>
              </a:outerShdw>
            </a:effectLst>
          </p:spPr>
          <p:txBody>
            <a:bodyPr wrap="square" lIns="67733" tIns="67733" rIns="67733" bIns="67733" numCol="1" anchor="ctr">
              <a:noAutofit/>
            </a:bodyPr>
            <a:lstStyle/>
            <a:p>
              <a:pPr>
                <a:spcBef>
                  <a:spcPts val="4500"/>
                </a:spcBef>
                <a:defRPr sz="2500">
                  <a:latin typeface="Aller Light"/>
                  <a:ea typeface="Aller Light"/>
                  <a:cs typeface="Aller Light"/>
                  <a:sym typeface="Aller Light"/>
                </a:defRPr>
              </a:pPr>
              <a:endParaRPr sz="3333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6" name="Group 12"/>
          <p:cNvGrpSpPr/>
          <p:nvPr/>
        </p:nvGrpSpPr>
        <p:grpSpPr>
          <a:xfrm>
            <a:off x="3563871" y="3270642"/>
            <a:ext cx="1414667" cy="1619124"/>
            <a:chOff x="3563871" y="3199409"/>
            <a:chExt cx="1414666" cy="1619124"/>
          </a:xfrm>
          <a:solidFill>
            <a:srgbClr val="001F5E"/>
          </a:solidFill>
        </p:grpSpPr>
        <p:sp>
          <p:nvSpPr>
            <p:cNvPr id="47" name="Shape 1722"/>
            <p:cNvSpPr/>
            <p:nvPr/>
          </p:nvSpPr>
          <p:spPr>
            <a:xfrm rot="8100000">
              <a:off x="3563871" y="3403867"/>
              <a:ext cx="1414666" cy="1414666"/>
            </a:xfrm>
            <a:prstGeom prst="roundRect">
              <a:avLst>
                <a:gd name="adj" fmla="val 15000"/>
              </a:avLst>
            </a:prstGeom>
            <a:grpFill/>
            <a:ln w="12700">
              <a:miter lim="400000"/>
            </a:ln>
          </p:spPr>
          <p:txBody>
            <a:bodyPr lIns="67733" tIns="67733" rIns="67733" bIns="67733" anchor="ctr"/>
            <a:lstStyle/>
            <a:p>
              <a:pPr>
                <a:spcBef>
                  <a:spcPts val="4500"/>
                </a:spcBef>
                <a:defRPr sz="2500">
                  <a:latin typeface="Aller Light"/>
                  <a:ea typeface="Aller Light"/>
                  <a:cs typeface="Aller Light"/>
                  <a:sym typeface="Aller Light"/>
                </a:defRPr>
              </a:pPr>
              <a:endParaRPr sz="3333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8" name="Shape 1729"/>
            <p:cNvSpPr/>
            <p:nvPr/>
          </p:nvSpPr>
          <p:spPr>
            <a:xfrm rot="8100000">
              <a:off x="3563871" y="3199409"/>
              <a:ext cx="1414666" cy="1414667"/>
            </a:xfrm>
            <a:prstGeom prst="roundRect">
              <a:avLst>
                <a:gd name="adj" fmla="val 15000"/>
              </a:avLst>
            </a:prstGeom>
            <a:grpFill/>
            <a:ln w="38100" cap="flat">
              <a:solidFill>
                <a:schemeClr val="bg1"/>
              </a:solidFill>
              <a:miter lim="400000"/>
            </a:ln>
            <a:effectLst>
              <a:outerShdw blurRad="127000" dist="38100" dir="8100000" algn="tr" rotWithShape="0">
                <a:prstClr val="black">
                  <a:alpha val="40000"/>
                </a:prstClr>
              </a:outerShdw>
            </a:effectLst>
          </p:spPr>
          <p:txBody>
            <a:bodyPr wrap="square" lIns="67733" tIns="67733" rIns="67733" bIns="67733" numCol="1" anchor="ctr">
              <a:noAutofit/>
            </a:bodyPr>
            <a:lstStyle/>
            <a:p>
              <a:pPr>
                <a:spcBef>
                  <a:spcPts val="4500"/>
                </a:spcBef>
                <a:defRPr sz="2500">
                  <a:latin typeface="Aller Light"/>
                  <a:ea typeface="Aller Light"/>
                  <a:cs typeface="Aller Light"/>
                  <a:sym typeface="Aller Light"/>
                </a:defRPr>
              </a:pPr>
              <a:endParaRPr sz="3333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9" name="Group 11"/>
          <p:cNvGrpSpPr/>
          <p:nvPr/>
        </p:nvGrpSpPr>
        <p:grpSpPr>
          <a:xfrm>
            <a:off x="1679509" y="3062299"/>
            <a:ext cx="1414667" cy="1619124"/>
            <a:chOff x="1743076" y="2991066"/>
            <a:chExt cx="1414666" cy="1619124"/>
          </a:xfrm>
          <a:solidFill>
            <a:srgbClr val="137865"/>
          </a:solidFill>
        </p:grpSpPr>
        <p:sp>
          <p:nvSpPr>
            <p:cNvPr id="50" name="Shape 1721"/>
            <p:cNvSpPr/>
            <p:nvPr/>
          </p:nvSpPr>
          <p:spPr>
            <a:xfrm rot="18900000">
              <a:off x="1743076" y="2991066"/>
              <a:ext cx="1414666" cy="1414666"/>
            </a:xfrm>
            <a:prstGeom prst="roundRect">
              <a:avLst>
                <a:gd name="adj" fmla="val 15000"/>
              </a:avLst>
            </a:prstGeom>
            <a:grpFill/>
            <a:ln w="12700">
              <a:miter lim="400000"/>
            </a:ln>
          </p:spPr>
          <p:txBody>
            <a:bodyPr lIns="67733" tIns="67733" rIns="67733" bIns="67733" anchor="ctr"/>
            <a:lstStyle/>
            <a:p>
              <a:pPr>
                <a:spcBef>
                  <a:spcPts val="4500"/>
                </a:spcBef>
                <a:defRPr sz="2500">
                  <a:latin typeface="Aller Light"/>
                  <a:ea typeface="Aller Light"/>
                  <a:cs typeface="Aller Light"/>
                  <a:sym typeface="Aller Light"/>
                </a:defRPr>
              </a:pPr>
              <a:endParaRPr sz="3333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" name="Shape 1732"/>
            <p:cNvSpPr/>
            <p:nvPr/>
          </p:nvSpPr>
          <p:spPr>
            <a:xfrm rot="18900000">
              <a:off x="1743076" y="3195523"/>
              <a:ext cx="1414666" cy="1414667"/>
            </a:xfrm>
            <a:prstGeom prst="roundRect">
              <a:avLst>
                <a:gd name="adj" fmla="val 15000"/>
              </a:avLst>
            </a:prstGeom>
            <a:grpFill/>
            <a:ln w="50800" cap="flat">
              <a:solidFill>
                <a:schemeClr val="bg1"/>
              </a:solidFill>
              <a:miter lim="400000"/>
            </a:ln>
            <a:effectLst>
              <a:outerShdw blurRad="127000" dist="38100" dir="8100000" algn="tr" rotWithShape="0">
                <a:prstClr val="black">
                  <a:alpha val="40000"/>
                </a:prstClr>
              </a:outerShdw>
            </a:effectLst>
          </p:spPr>
          <p:txBody>
            <a:bodyPr wrap="square" lIns="67733" tIns="67733" rIns="67733" bIns="67733" numCol="1" anchor="ctr">
              <a:noAutofit/>
            </a:bodyPr>
            <a:lstStyle/>
            <a:p>
              <a:pPr>
                <a:spcBef>
                  <a:spcPts val="4500"/>
                </a:spcBef>
                <a:defRPr sz="2500">
                  <a:latin typeface="Aller Light"/>
                  <a:ea typeface="Aller Light"/>
                  <a:cs typeface="Aller Light"/>
                  <a:sym typeface="Aller Light"/>
                </a:defRPr>
              </a:pPr>
              <a:endParaRPr sz="3333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2" name="Group 15"/>
          <p:cNvGrpSpPr/>
          <p:nvPr/>
        </p:nvGrpSpPr>
        <p:grpSpPr>
          <a:xfrm>
            <a:off x="7199937" y="3270642"/>
            <a:ext cx="1414667" cy="1619125"/>
            <a:chOff x="7199937" y="3199409"/>
            <a:chExt cx="1414666" cy="1619125"/>
          </a:xfrm>
          <a:solidFill>
            <a:srgbClr val="001F5E"/>
          </a:solidFill>
        </p:grpSpPr>
        <p:sp>
          <p:nvSpPr>
            <p:cNvPr id="53" name="Shape 1724"/>
            <p:cNvSpPr/>
            <p:nvPr/>
          </p:nvSpPr>
          <p:spPr>
            <a:xfrm rot="8100000">
              <a:off x="7199937" y="3403868"/>
              <a:ext cx="1414666" cy="1414666"/>
            </a:xfrm>
            <a:prstGeom prst="roundRect">
              <a:avLst>
                <a:gd name="adj" fmla="val 15000"/>
              </a:avLst>
            </a:prstGeom>
            <a:grpFill/>
            <a:ln w="12700">
              <a:miter lim="400000"/>
            </a:ln>
          </p:spPr>
          <p:txBody>
            <a:bodyPr lIns="67733" tIns="67733" rIns="67733" bIns="67733" anchor="ctr"/>
            <a:lstStyle/>
            <a:p>
              <a:pPr>
                <a:spcBef>
                  <a:spcPts val="4500"/>
                </a:spcBef>
                <a:defRPr sz="2500">
                  <a:latin typeface="Aller Light"/>
                  <a:ea typeface="Aller Light"/>
                  <a:cs typeface="Aller Light"/>
                  <a:sym typeface="Aller Light"/>
                </a:defRPr>
              </a:pPr>
              <a:endParaRPr sz="3333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4" name="Shape 1735"/>
            <p:cNvSpPr/>
            <p:nvPr/>
          </p:nvSpPr>
          <p:spPr>
            <a:xfrm rot="8100000">
              <a:off x="7199937" y="3199409"/>
              <a:ext cx="1414666" cy="1414667"/>
            </a:xfrm>
            <a:prstGeom prst="roundRect">
              <a:avLst>
                <a:gd name="adj" fmla="val 15000"/>
              </a:avLst>
            </a:prstGeom>
            <a:grpFill/>
            <a:ln w="38100" cap="flat">
              <a:solidFill>
                <a:schemeClr val="bg1"/>
              </a:solidFill>
              <a:miter lim="400000"/>
            </a:ln>
            <a:effectLst>
              <a:outerShdw blurRad="127000" dist="38100" dir="8100000" algn="tr" rotWithShape="0">
                <a:prstClr val="black">
                  <a:alpha val="40000"/>
                </a:prstClr>
              </a:outerShdw>
            </a:effectLst>
          </p:spPr>
          <p:txBody>
            <a:bodyPr wrap="square" lIns="67733" tIns="67733" rIns="67733" bIns="67733" numCol="1" anchor="ctr">
              <a:noAutofit/>
            </a:bodyPr>
            <a:lstStyle/>
            <a:p>
              <a:pPr>
                <a:spcBef>
                  <a:spcPts val="4500"/>
                </a:spcBef>
                <a:defRPr sz="2500">
                  <a:latin typeface="Aller Light"/>
                  <a:ea typeface="Aller Light"/>
                  <a:cs typeface="Aller Light"/>
                  <a:sym typeface="Aller Light"/>
                </a:defRPr>
              </a:pPr>
              <a:endParaRPr sz="3333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5" name="Group 16"/>
          <p:cNvGrpSpPr/>
          <p:nvPr/>
        </p:nvGrpSpPr>
        <p:grpSpPr>
          <a:xfrm>
            <a:off x="9015209" y="3062299"/>
            <a:ext cx="1414667" cy="1619124"/>
            <a:chOff x="9015209" y="2991066"/>
            <a:chExt cx="1414666" cy="1619124"/>
          </a:xfrm>
          <a:solidFill>
            <a:srgbClr val="137865"/>
          </a:solidFill>
        </p:grpSpPr>
        <p:sp>
          <p:nvSpPr>
            <p:cNvPr id="56" name="Shape 1725"/>
            <p:cNvSpPr/>
            <p:nvPr/>
          </p:nvSpPr>
          <p:spPr>
            <a:xfrm rot="18900000">
              <a:off x="9015209" y="2991066"/>
              <a:ext cx="1414666" cy="1414666"/>
            </a:xfrm>
            <a:prstGeom prst="roundRect">
              <a:avLst>
                <a:gd name="adj" fmla="val 15000"/>
              </a:avLst>
            </a:prstGeom>
            <a:grpFill/>
            <a:ln w="12700">
              <a:miter lim="400000"/>
            </a:ln>
          </p:spPr>
          <p:txBody>
            <a:bodyPr lIns="67733" tIns="67733" rIns="67733" bIns="67733" anchor="ctr"/>
            <a:lstStyle/>
            <a:p>
              <a:pPr>
                <a:spcBef>
                  <a:spcPts val="4500"/>
                </a:spcBef>
                <a:defRPr sz="2500">
                  <a:latin typeface="Aller Light"/>
                  <a:ea typeface="Aller Light"/>
                  <a:cs typeface="Aller Light"/>
                  <a:sym typeface="Aller Light"/>
                </a:defRPr>
              </a:pPr>
              <a:endParaRPr sz="3333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7" name="Shape 1738"/>
            <p:cNvSpPr/>
            <p:nvPr/>
          </p:nvSpPr>
          <p:spPr>
            <a:xfrm rot="18900000">
              <a:off x="9015209" y="3195523"/>
              <a:ext cx="1414666" cy="1414667"/>
            </a:xfrm>
            <a:prstGeom prst="roundRect">
              <a:avLst>
                <a:gd name="adj" fmla="val 15000"/>
              </a:avLst>
            </a:prstGeom>
            <a:grpFill/>
            <a:ln w="38100" cap="flat">
              <a:solidFill>
                <a:schemeClr val="bg1"/>
              </a:solidFill>
              <a:miter lim="400000"/>
            </a:ln>
            <a:effectLst>
              <a:outerShdw blurRad="127000" dist="38100" dir="8100000" algn="tr" rotWithShape="0">
                <a:prstClr val="black">
                  <a:alpha val="40000"/>
                </a:prstClr>
              </a:outerShdw>
            </a:effectLst>
          </p:spPr>
          <p:txBody>
            <a:bodyPr wrap="square" lIns="67733" tIns="67733" rIns="67733" bIns="67733" numCol="1" anchor="ctr">
              <a:noAutofit/>
            </a:bodyPr>
            <a:lstStyle/>
            <a:p>
              <a:pPr>
                <a:spcBef>
                  <a:spcPts val="4500"/>
                </a:spcBef>
                <a:defRPr sz="2500">
                  <a:latin typeface="Aller Light"/>
                  <a:ea typeface="Aller Light"/>
                  <a:cs typeface="Aller Light"/>
                  <a:sym typeface="Aller Light"/>
                </a:defRPr>
              </a:pPr>
              <a:endParaRPr sz="3333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8" name="Text Placeholder 4"/>
          <p:cNvSpPr txBox="1">
            <a:spLocks/>
          </p:cNvSpPr>
          <p:nvPr/>
        </p:nvSpPr>
        <p:spPr>
          <a:xfrm>
            <a:off x="1781433" y="3840206"/>
            <a:ext cx="1210819" cy="267765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网站布局</a:t>
            </a:r>
            <a:endParaRPr lang="en-GB" altLang="zh-CN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9" name="Text Placeholder 4"/>
          <p:cNvSpPr txBox="1">
            <a:spLocks/>
          </p:cNvSpPr>
          <p:nvPr/>
        </p:nvSpPr>
        <p:spPr>
          <a:xfrm>
            <a:off x="3623837" y="4048550"/>
            <a:ext cx="1210819" cy="267765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导航的制作</a:t>
            </a:r>
            <a:endParaRPr lang="en-GB" altLang="zh-CN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0" name="Text Placeholder 4"/>
          <p:cNvSpPr txBox="1">
            <a:spLocks/>
          </p:cNvSpPr>
          <p:nvPr/>
        </p:nvSpPr>
        <p:spPr>
          <a:xfrm>
            <a:off x="7298384" y="4048551"/>
            <a:ext cx="1210819" cy="267765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背景</a:t>
            </a: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</a:t>
            </a:r>
            <a:endParaRPr lang="en-GB" altLang="zh-CN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Text Placeholder 4"/>
          <p:cNvSpPr txBox="1">
            <a:spLocks/>
          </p:cNvSpPr>
          <p:nvPr/>
        </p:nvSpPr>
        <p:spPr>
          <a:xfrm>
            <a:off x="7298385" y="3840206"/>
            <a:ext cx="1210819" cy="267765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GB" altLang="zh-CN" sz="1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2" name="Text Placeholder 4"/>
          <p:cNvSpPr txBox="1">
            <a:spLocks/>
          </p:cNvSpPr>
          <p:nvPr/>
        </p:nvSpPr>
        <p:spPr>
          <a:xfrm>
            <a:off x="9111531" y="4048551"/>
            <a:ext cx="1210819" cy="267765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素材的收集</a:t>
            </a:r>
            <a:endParaRPr lang="en-GB" altLang="zh-CN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 algn="ctr">
              <a:buNone/>
            </a:pPr>
            <a:endParaRPr lang="en-GB" altLang="zh-CN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1222657" y="1058329"/>
            <a:ext cx="2328369" cy="166199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just">
              <a:lnSpc>
                <a:spcPct val="120000"/>
              </a:lnSpc>
            </a:pPr>
            <a:r>
              <a:rPr lang="zh-CN" altLang="en-US" sz="1500" dirty="0">
                <a:solidFill>
                  <a:srgbClr val="137865"/>
                </a:solidFill>
                <a:latin typeface="微软雅黑" pitchFamily="34" charset="-122"/>
                <a:ea typeface="微软雅黑" pitchFamily="34" charset="-122"/>
              </a:rPr>
              <a:t>在</a:t>
            </a:r>
            <a:r>
              <a:rPr lang="zh-CN" altLang="en-US" sz="1500" dirty="0" smtClean="0">
                <a:solidFill>
                  <a:srgbClr val="137865"/>
                </a:solidFill>
                <a:latin typeface="微软雅黑" pitchFamily="34" charset="-122"/>
                <a:ea typeface="微软雅黑" pitchFamily="34" charset="-122"/>
              </a:rPr>
              <a:t>制作网站之前，曾浏览过其他的服装网站，从中吸取了不少经验。在众多网站布局板块中，采用了比较常见的布局方式，使得网站内容条理清晰、简洁。</a:t>
            </a:r>
            <a:endParaRPr lang="zh-CN" altLang="en-US" sz="1500" dirty="0">
              <a:solidFill>
                <a:srgbClr val="13786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3119670" y="5341158"/>
            <a:ext cx="2328369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just">
              <a:lnSpc>
                <a:spcPct val="120000"/>
              </a:lnSpc>
            </a:pPr>
            <a:r>
              <a:rPr lang="zh-CN" altLang="en-US" sz="1500" dirty="0">
                <a:solidFill>
                  <a:srgbClr val="001F5E"/>
                </a:solidFill>
                <a:latin typeface="微软雅黑" pitchFamily="34" charset="-122"/>
                <a:ea typeface="微软雅黑" pitchFamily="34" charset="-122"/>
              </a:rPr>
              <a:t>导航</a:t>
            </a:r>
            <a:r>
              <a:rPr lang="zh-CN" altLang="en-US" sz="1500" dirty="0" smtClean="0">
                <a:solidFill>
                  <a:srgbClr val="001F5E"/>
                </a:solidFill>
                <a:latin typeface="微软雅黑" pitchFamily="34" charset="-122"/>
                <a:ea typeface="微软雅黑" pitchFamily="34" charset="-122"/>
              </a:rPr>
              <a:t>栏采用横条式的简单导航，是的导航栏简洁清晰，让用户能够迅速选择喜欢的板块浏览。</a:t>
            </a:r>
            <a:endParaRPr lang="zh-CN" altLang="en-US" sz="1500" dirty="0">
              <a:solidFill>
                <a:srgbClr val="001F5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4834656" y="1058329"/>
            <a:ext cx="2328369" cy="193899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just">
              <a:lnSpc>
                <a:spcPct val="120000"/>
              </a:lnSpc>
            </a:pPr>
            <a:r>
              <a:rPr lang="en-US" altLang="zh-CN" sz="1500" dirty="0" smtClean="0">
                <a:solidFill>
                  <a:srgbClr val="137865"/>
                </a:solidFill>
                <a:latin typeface="微软雅黑" pitchFamily="34" charset="-122"/>
                <a:ea typeface="微软雅黑" pitchFamily="34" charset="-122"/>
              </a:rPr>
              <a:t>Banner</a:t>
            </a:r>
            <a:r>
              <a:rPr lang="zh-CN" altLang="en-US" sz="1500" dirty="0" smtClean="0">
                <a:solidFill>
                  <a:srgbClr val="137865"/>
                </a:solidFill>
                <a:latin typeface="微软雅黑" pitchFamily="34" charset="-122"/>
                <a:ea typeface="微软雅黑" pitchFamily="34" charset="-122"/>
              </a:rPr>
              <a:t>采用大图展示，添加轮播效果，增加用户的体验。</a:t>
            </a:r>
            <a:r>
              <a:rPr lang="en-US" altLang="zh-CN" sz="1500" dirty="0" smtClean="0">
                <a:solidFill>
                  <a:srgbClr val="137865"/>
                </a:solidFill>
                <a:latin typeface="微软雅黑" pitchFamily="34" charset="-122"/>
                <a:ea typeface="微软雅黑" pitchFamily="34" charset="-122"/>
              </a:rPr>
              <a:t>Banner</a:t>
            </a:r>
            <a:r>
              <a:rPr lang="zh-CN" altLang="en-US" sz="1500" dirty="0" smtClean="0">
                <a:solidFill>
                  <a:srgbClr val="137865"/>
                </a:solidFill>
                <a:latin typeface="微软雅黑" pitchFamily="34" charset="-122"/>
                <a:ea typeface="微软雅黑" pitchFamily="34" charset="-122"/>
              </a:rPr>
              <a:t>部分的图片是使用</a:t>
            </a:r>
            <a:r>
              <a:rPr lang="en-US" altLang="zh-CN" sz="1500" dirty="0" smtClean="0">
                <a:solidFill>
                  <a:srgbClr val="137865"/>
                </a:solidFill>
                <a:latin typeface="微软雅黑" pitchFamily="34" charset="-122"/>
                <a:ea typeface="微软雅黑" pitchFamily="34" charset="-122"/>
              </a:rPr>
              <a:t>Photoshop</a:t>
            </a:r>
            <a:r>
              <a:rPr lang="zh-CN" altLang="en-US" sz="1500" dirty="0" smtClean="0">
                <a:solidFill>
                  <a:srgbClr val="137865"/>
                </a:solidFill>
                <a:latin typeface="微软雅黑" pitchFamily="34" charset="-122"/>
                <a:ea typeface="微软雅黑" pitchFamily="34" charset="-122"/>
              </a:rPr>
              <a:t>制作的，将所需的图片大小及像素调整一致。轮播效果是通过</a:t>
            </a:r>
            <a:r>
              <a:rPr lang="en-US" altLang="zh-CN" sz="1500" dirty="0" smtClean="0">
                <a:solidFill>
                  <a:srgbClr val="137865"/>
                </a:solidFill>
                <a:latin typeface="微软雅黑" pitchFamily="34" charset="-122"/>
                <a:ea typeface="微软雅黑" pitchFamily="34" charset="-122"/>
              </a:rPr>
              <a:t>JS</a:t>
            </a:r>
            <a:r>
              <a:rPr lang="zh-CN" altLang="en-US" sz="1500" dirty="0" smtClean="0">
                <a:solidFill>
                  <a:srgbClr val="137865"/>
                </a:solidFill>
                <a:latin typeface="微软雅黑" pitchFamily="34" charset="-122"/>
                <a:ea typeface="微软雅黑" pitchFamily="34" charset="-122"/>
              </a:rPr>
              <a:t>制作的。</a:t>
            </a:r>
            <a:endParaRPr lang="zh-CN" altLang="en-US" sz="1500" dirty="0">
              <a:solidFill>
                <a:srgbClr val="13786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6753874" y="5341158"/>
            <a:ext cx="2328369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just">
              <a:lnSpc>
                <a:spcPct val="120000"/>
              </a:lnSpc>
            </a:pPr>
            <a:r>
              <a:rPr lang="zh-CN" altLang="en-US" sz="1500" dirty="0" smtClean="0">
                <a:solidFill>
                  <a:srgbClr val="001F5E"/>
                </a:solidFill>
                <a:latin typeface="微软雅黑" pitchFamily="34" charset="-122"/>
                <a:ea typeface="微软雅黑" pitchFamily="34" charset="-122"/>
              </a:rPr>
              <a:t>背景的主体颜色为白色，鼠标经过时的背景颜色为玫红色，背景颜色的设置是通过</a:t>
            </a:r>
            <a:r>
              <a:rPr lang="en-US" altLang="zh-CN" sz="1500" dirty="0" smtClean="0">
                <a:solidFill>
                  <a:srgbClr val="001F5E"/>
                </a:solidFill>
                <a:latin typeface="微软雅黑" pitchFamily="34" charset="-122"/>
                <a:ea typeface="微软雅黑" pitchFamily="34" charset="-122"/>
              </a:rPr>
              <a:t>CSS</a:t>
            </a:r>
            <a:r>
              <a:rPr lang="zh-CN" altLang="en-US" sz="1500" dirty="0" smtClean="0">
                <a:solidFill>
                  <a:srgbClr val="001F5E"/>
                </a:solidFill>
                <a:latin typeface="微软雅黑" pitchFamily="34" charset="-122"/>
                <a:ea typeface="微软雅黑" pitchFamily="34" charset="-122"/>
              </a:rPr>
              <a:t>样式来制作的。</a:t>
            </a:r>
            <a:endParaRPr lang="zh-CN" altLang="en-US" sz="1500" dirty="0">
              <a:solidFill>
                <a:srgbClr val="001F5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8558357" y="1058329"/>
            <a:ext cx="2328369" cy="138499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 algn="just">
              <a:lnSpc>
                <a:spcPct val="120000"/>
              </a:lnSpc>
            </a:pPr>
            <a:r>
              <a:rPr lang="zh-CN" altLang="en-US" sz="1500" dirty="0">
                <a:solidFill>
                  <a:srgbClr val="137865"/>
                </a:solidFill>
                <a:latin typeface="微软雅黑" pitchFamily="34" charset="-122"/>
                <a:ea typeface="微软雅黑" pitchFamily="34" charset="-122"/>
              </a:rPr>
              <a:t>本</a:t>
            </a:r>
            <a:r>
              <a:rPr lang="zh-CN" altLang="en-US" sz="1500" dirty="0" smtClean="0">
                <a:solidFill>
                  <a:srgbClr val="137865"/>
                </a:solidFill>
                <a:latin typeface="微软雅黑" pitchFamily="34" charset="-122"/>
                <a:ea typeface="微软雅黑" pitchFamily="34" charset="-122"/>
              </a:rPr>
              <a:t>网站素材来源于花瓣网、淘宝、及百度。把收集的素材经过</a:t>
            </a:r>
            <a:r>
              <a:rPr lang="en-US" altLang="zh-CN" sz="1500" dirty="0" smtClean="0">
                <a:solidFill>
                  <a:srgbClr val="137865"/>
                </a:solidFill>
                <a:latin typeface="微软雅黑" pitchFamily="34" charset="-122"/>
                <a:ea typeface="微软雅黑" pitchFamily="34" charset="-122"/>
              </a:rPr>
              <a:t>Photoshop</a:t>
            </a:r>
            <a:r>
              <a:rPr lang="zh-CN" altLang="en-US" sz="1500" dirty="0" smtClean="0">
                <a:solidFill>
                  <a:srgbClr val="137865"/>
                </a:solidFill>
                <a:latin typeface="微软雅黑" pitchFamily="34" charset="-122"/>
                <a:ea typeface="微软雅黑" pitchFamily="34" charset="-122"/>
              </a:rPr>
              <a:t>的处理运用于网站页面中，为本网站美化浏览的效果。</a:t>
            </a:r>
            <a:endParaRPr lang="zh-CN" altLang="en-US" sz="1500" dirty="0">
              <a:solidFill>
                <a:srgbClr val="137865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7" name="Text Placeholder 4"/>
          <p:cNvSpPr txBox="1">
            <a:spLocks/>
          </p:cNvSpPr>
          <p:nvPr/>
        </p:nvSpPr>
        <p:spPr>
          <a:xfrm>
            <a:off x="5494862" y="3858723"/>
            <a:ext cx="1210819" cy="267765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banner</a:t>
            </a: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的制作</a:t>
            </a:r>
            <a:endParaRPr lang="en-GB" altLang="zh-CN" sz="20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07746231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400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4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4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4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900"/>
                            </p:stCondLst>
                            <p:childTnLst>
                              <p:par>
                                <p:cTn id="28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4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4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4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400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400"/>
                            </p:stCondLst>
                            <p:childTnLst>
                              <p:par>
                                <p:cTn id="43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5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4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4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4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900"/>
                            </p:stCondLst>
                            <p:childTnLst>
                              <p:par>
                                <p:cTn id="5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4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4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4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400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2400"/>
                            </p:stCondLst>
                            <p:childTnLst>
                              <p:par>
                                <p:cTn id="6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4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4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4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2800"/>
                            </p:stCondLst>
                            <p:childTnLst>
                              <p:par>
                                <p:cTn id="73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 build="p"/>
      <p:bldP spid="59" grpId="0" build="p"/>
      <p:bldP spid="60" grpId="0" build="p"/>
      <p:bldP spid="61" grpId="0" build="p"/>
      <p:bldP spid="62" grpId="0" build="p"/>
      <p:bldP spid="63" grpId="0"/>
      <p:bldP spid="64" grpId="0"/>
      <p:bldP spid="65" grpId="0"/>
      <p:bldP spid="66" grpId="0"/>
      <p:bldP spid="67" grpId="0"/>
      <p:bldP spid="2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822032" y="1999591"/>
            <a:ext cx="45479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b="1" spc="300" dirty="0" smtClean="0">
                <a:solidFill>
                  <a:srgbClr val="68414D"/>
                </a:solidFill>
                <a:latin typeface="+mn-ea"/>
              </a:rPr>
              <a:t>PART 04</a:t>
            </a:r>
            <a:endParaRPr lang="zh-CN" altLang="en-US" sz="6000" b="1" spc="300" dirty="0">
              <a:solidFill>
                <a:srgbClr val="68414D"/>
              </a:solidFill>
              <a:latin typeface="+mn-ea"/>
            </a:endParaRPr>
          </a:p>
        </p:txBody>
      </p:sp>
      <p:cxnSp>
        <p:nvCxnSpPr>
          <p:cNvPr id="12" name="直接连接符 11"/>
          <p:cNvCxnSpPr/>
          <p:nvPr/>
        </p:nvCxnSpPr>
        <p:spPr>
          <a:xfrm>
            <a:off x="4058653" y="3031296"/>
            <a:ext cx="4074694" cy="0"/>
          </a:xfrm>
          <a:prstGeom prst="line">
            <a:avLst/>
          </a:prstGeom>
          <a:ln w="38100">
            <a:solidFill>
              <a:srgbClr val="8F57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3930316" y="3214764"/>
            <a:ext cx="43313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spc="600" dirty="0">
                <a:solidFill>
                  <a:srgbClr val="68414D"/>
                </a:solidFill>
              </a:rPr>
              <a:t>总结</a:t>
            </a:r>
            <a:endParaRPr lang="zh-CN" altLang="en-US" sz="4000" b="1" spc="600" dirty="0" smtClean="0">
              <a:solidFill>
                <a:srgbClr val="68414D"/>
              </a:solidFill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4058653" y="4106117"/>
            <a:ext cx="4074694" cy="0"/>
          </a:xfrm>
          <a:prstGeom prst="line">
            <a:avLst/>
          </a:prstGeom>
          <a:ln w="38100">
            <a:solidFill>
              <a:srgbClr val="8F57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>
            <a:off x="3960396" y="4212078"/>
            <a:ext cx="427120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200" dirty="0">
                <a:solidFill>
                  <a:srgbClr val="68414D"/>
                </a:solidFill>
              </a:rPr>
              <a:t>Kapok is a very beautiful </a:t>
            </a:r>
            <a:r>
              <a:rPr lang="en-US" altLang="zh-CN" sz="1200" dirty="0" err="1" smtClean="0">
                <a:solidFill>
                  <a:srgbClr val="68414D"/>
                </a:solidFill>
              </a:rPr>
              <a:t>flower.I</a:t>
            </a:r>
            <a:r>
              <a:rPr lang="en-US" altLang="zh-CN" sz="1200" dirty="0" smtClean="0">
                <a:solidFill>
                  <a:srgbClr val="68414D"/>
                </a:solidFill>
              </a:rPr>
              <a:t> like </a:t>
            </a:r>
            <a:r>
              <a:rPr lang="en-US" altLang="zh-CN" sz="1200" dirty="0">
                <a:solidFill>
                  <a:srgbClr val="68414D"/>
                </a:solidFill>
              </a:rPr>
              <a:t>it </a:t>
            </a:r>
            <a:r>
              <a:rPr lang="en-US" altLang="zh-CN" sz="1200" dirty="0" err="1" smtClean="0">
                <a:solidFill>
                  <a:srgbClr val="68414D"/>
                </a:solidFill>
              </a:rPr>
              <a:t>best.It</a:t>
            </a:r>
            <a:r>
              <a:rPr lang="en-US" altLang="zh-CN" sz="1200" dirty="0" smtClean="0">
                <a:solidFill>
                  <a:srgbClr val="68414D"/>
                </a:solidFill>
              </a:rPr>
              <a:t> </a:t>
            </a:r>
            <a:r>
              <a:rPr lang="en-US" altLang="zh-CN" sz="1200" dirty="0">
                <a:solidFill>
                  <a:srgbClr val="68414D"/>
                </a:solidFill>
              </a:rPr>
              <a:t>has straight </a:t>
            </a:r>
            <a:r>
              <a:rPr lang="en-US" altLang="zh-CN" sz="1200" dirty="0" err="1">
                <a:solidFill>
                  <a:srgbClr val="68414D"/>
                </a:solidFill>
              </a:rPr>
              <a:t>trunk,and</a:t>
            </a:r>
            <a:r>
              <a:rPr lang="en-US" altLang="zh-CN" sz="1200" dirty="0">
                <a:solidFill>
                  <a:srgbClr val="68414D"/>
                </a:solidFill>
              </a:rPr>
              <a:t> beautiful </a:t>
            </a:r>
            <a:r>
              <a:rPr lang="en-US" altLang="zh-CN" sz="1200" dirty="0" err="1">
                <a:solidFill>
                  <a:srgbClr val="68414D"/>
                </a:solidFill>
              </a:rPr>
              <a:t>flowers.The</a:t>
            </a:r>
            <a:r>
              <a:rPr lang="en-US" altLang="zh-CN" sz="1200" dirty="0">
                <a:solidFill>
                  <a:srgbClr val="68414D"/>
                </a:solidFill>
              </a:rPr>
              <a:t> color of the flower is usually </a:t>
            </a:r>
            <a:r>
              <a:rPr lang="en-US" altLang="zh-CN" sz="1200" dirty="0" err="1" smtClean="0">
                <a:solidFill>
                  <a:srgbClr val="68414D"/>
                </a:solidFill>
              </a:rPr>
              <a:t>redwhich</a:t>
            </a:r>
            <a:r>
              <a:rPr lang="en-US" altLang="zh-CN" sz="1200" dirty="0" smtClean="0">
                <a:solidFill>
                  <a:srgbClr val="68414D"/>
                </a:solidFill>
              </a:rPr>
              <a:t> </a:t>
            </a:r>
            <a:r>
              <a:rPr lang="en-US" altLang="zh-CN" sz="1200" dirty="0">
                <a:solidFill>
                  <a:srgbClr val="68414D"/>
                </a:solidFill>
              </a:rPr>
              <a:t>is very popular among Chinese.</a:t>
            </a:r>
            <a:endParaRPr lang="zh-CN" altLang="en-US" sz="1200" dirty="0">
              <a:solidFill>
                <a:srgbClr val="6841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2181040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75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4" grpId="0"/>
      <p:bldP spid="1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接连接符 8"/>
          <p:cNvCxnSpPr/>
          <p:nvPr/>
        </p:nvCxnSpPr>
        <p:spPr>
          <a:xfrm flipV="1">
            <a:off x="1598053" y="2456194"/>
            <a:ext cx="888520" cy="527559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1818691" y="3858947"/>
            <a:ext cx="1596560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1562019" y="4723543"/>
            <a:ext cx="960589" cy="507148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4012557" y="1653682"/>
            <a:ext cx="608866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8F577D"/>
                </a:solidFill>
                <a:latin typeface="微软雅黑" pitchFamily="34" charset="-122"/>
                <a:ea typeface="微软雅黑" pitchFamily="34" charset="-122"/>
              </a:rPr>
              <a:t>本</a:t>
            </a:r>
            <a:r>
              <a:rPr lang="zh-CN" altLang="en-US" dirty="0" smtClean="0">
                <a:solidFill>
                  <a:srgbClr val="8F577D"/>
                </a:solidFill>
                <a:latin typeface="微软雅黑" pitchFamily="34" charset="-122"/>
                <a:ea typeface="微软雅黑" pitchFamily="34" charset="-122"/>
              </a:rPr>
              <a:t>网站是一个关于古风服装的浏览网站，用于为用户提供古风服装的样式及介绍，为吸引更多对传统文化感兴趣的</a:t>
            </a:r>
            <a:r>
              <a:rPr lang="zh-CN" altLang="en-US" dirty="0">
                <a:solidFill>
                  <a:srgbClr val="8F577D"/>
                </a:solidFill>
                <a:latin typeface="微软雅黑" pitchFamily="34" charset="-122"/>
                <a:ea typeface="微软雅黑" pitchFamily="34" charset="-122"/>
              </a:rPr>
              <a:t>人，通过集结每一位热爱民族文化的人，把中华优秀的古典文化推广到世界的每个角落，让世界为中华文化</a:t>
            </a:r>
            <a:r>
              <a:rPr lang="zh-CN" altLang="en-US" dirty="0" smtClean="0">
                <a:solidFill>
                  <a:srgbClr val="8F577D"/>
                </a:solidFill>
                <a:latin typeface="微软雅黑" pitchFamily="34" charset="-122"/>
                <a:ea typeface="微软雅黑" pitchFamily="34" charset="-122"/>
              </a:rPr>
              <a:t>喝彩。</a:t>
            </a:r>
            <a:endParaRPr lang="zh-HK" altLang="en-US" dirty="0">
              <a:solidFill>
                <a:srgbClr val="8F577D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4873534" y="3411366"/>
            <a:ext cx="608866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>
                <a:solidFill>
                  <a:srgbClr val="8F577D"/>
                </a:solidFill>
                <a:latin typeface="微软雅黑" pitchFamily="34" charset="-122"/>
                <a:ea typeface="微软雅黑" pitchFamily="34" charset="-122"/>
              </a:rPr>
              <a:t>通过这次服装网站的的设计与制作，更深层次的熟悉了网站设计的过程，在处理静态页面的问题上学习到了很多处理技巧，如：</a:t>
            </a:r>
            <a:r>
              <a:rPr lang="en-US" altLang="zh-CN" dirty="0" smtClean="0">
                <a:solidFill>
                  <a:srgbClr val="8F577D"/>
                </a:solidFill>
                <a:latin typeface="微软雅黑" pitchFamily="34" charset="-122"/>
                <a:ea typeface="微软雅黑" pitchFamily="34" charset="-122"/>
              </a:rPr>
              <a:t>CSS</a:t>
            </a:r>
            <a:r>
              <a:rPr lang="zh-CN" altLang="en-US" dirty="0" smtClean="0">
                <a:solidFill>
                  <a:srgbClr val="8F577D"/>
                </a:solidFill>
                <a:latin typeface="微软雅黑" pitchFamily="34" charset="-122"/>
                <a:ea typeface="微软雅黑" pitchFamily="34" charset="-122"/>
              </a:rPr>
              <a:t>样式的调试。页面的设计采用静态及动画特效的方式，给予浏览者好的体验。</a:t>
            </a:r>
            <a:endParaRPr lang="zh-HK" altLang="en-US" dirty="0">
              <a:solidFill>
                <a:srgbClr val="8F577D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4012557" y="5052883"/>
            <a:ext cx="608866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>
                <a:solidFill>
                  <a:srgbClr val="8F577D"/>
                </a:solidFill>
                <a:latin typeface="微软雅黑" pitchFamily="34" charset="-122"/>
                <a:ea typeface="微软雅黑" pitchFamily="34" charset="-122"/>
              </a:rPr>
              <a:t>在这次网站设计制作的过程中，也遇到了很多难题，虽然制作的网站还有很多不足，但是我也学习到了很多，同时页锻炼了自己，此后会更加努力学习网站制作的知识。</a:t>
            </a:r>
            <a:endParaRPr lang="zh-HK" altLang="en-US" dirty="0">
              <a:solidFill>
                <a:srgbClr val="8F577D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 rotWithShape="1"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48604"/>
          <a:stretch/>
        </p:blipFill>
        <p:spPr>
          <a:xfrm>
            <a:off x="1" y="2158068"/>
            <a:ext cx="1623327" cy="3158577"/>
          </a:xfrm>
          <a:prstGeom prst="rect">
            <a:avLst/>
          </a:prstGeom>
        </p:spPr>
      </p:pic>
      <p:grpSp>
        <p:nvGrpSpPr>
          <p:cNvPr id="34" name="组合 33"/>
          <p:cNvGrpSpPr/>
          <p:nvPr/>
        </p:nvGrpSpPr>
        <p:grpSpPr>
          <a:xfrm>
            <a:off x="2637794" y="1587735"/>
            <a:ext cx="1004399" cy="1004399"/>
            <a:chOff x="2637794" y="1587735"/>
            <a:chExt cx="1004399" cy="1004399"/>
          </a:xfrm>
        </p:grpSpPr>
        <p:sp>
          <p:nvSpPr>
            <p:cNvPr id="6" name="椭圆 5"/>
            <p:cNvSpPr/>
            <p:nvPr/>
          </p:nvSpPr>
          <p:spPr>
            <a:xfrm>
              <a:off x="2637794" y="1587735"/>
              <a:ext cx="1004399" cy="1004399"/>
            </a:xfrm>
            <a:prstGeom prst="ellipse">
              <a:avLst/>
            </a:prstGeom>
            <a:gradFill flip="none" rotWithShape="1">
              <a:gsLst>
                <a:gs pos="0">
                  <a:schemeClr val="accent6">
                    <a:lumMod val="5000"/>
                    <a:lumOff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3500000" scaled="1"/>
              <a:tileRect/>
            </a:gradFill>
            <a:ln w="34925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177800" dist="1270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 dirty="0"/>
            </a:p>
          </p:txBody>
        </p:sp>
        <p:sp>
          <p:nvSpPr>
            <p:cNvPr id="3" name="椭圆 2"/>
            <p:cNvSpPr/>
            <p:nvPr/>
          </p:nvSpPr>
          <p:spPr>
            <a:xfrm>
              <a:off x="2755677" y="1705618"/>
              <a:ext cx="768633" cy="768633"/>
            </a:xfrm>
            <a:prstGeom prst="ellipse">
              <a:avLst/>
            </a:prstGeom>
            <a:solidFill>
              <a:srgbClr val="8F577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zh-CN" sz="3600" b="1" dirty="0" smtClean="0">
                  <a:latin typeface="+mj-ea"/>
                  <a:ea typeface="+mj-ea"/>
                </a:rPr>
                <a:t>1</a:t>
              </a:r>
              <a:endParaRPr lang="zh-CN" altLang="en-US" sz="3600" b="1" dirty="0">
                <a:latin typeface="+mj-ea"/>
                <a:ea typeface="+mj-ea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3642194" y="3356749"/>
            <a:ext cx="1004399" cy="1004399"/>
            <a:chOff x="3642194" y="3356749"/>
            <a:chExt cx="1004399" cy="1004399"/>
          </a:xfrm>
        </p:grpSpPr>
        <p:sp>
          <p:nvSpPr>
            <p:cNvPr id="7" name="椭圆 6"/>
            <p:cNvSpPr/>
            <p:nvPr/>
          </p:nvSpPr>
          <p:spPr>
            <a:xfrm>
              <a:off x="3642194" y="3356749"/>
              <a:ext cx="1004399" cy="1004399"/>
            </a:xfrm>
            <a:prstGeom prst="ellipse">
              <a:avLst/>
            </a:prstGeom>
            <a:gradFill flip="none" rotWithShape="1">
              <a:gsLst>
                <a:gs pos="0">
                  <a:schemeClr val="accent6">
                    <a:lumMod val="5000"/>
                    <a:lumOff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3500000" scaled="1"/>
              <a:tileRect/>
            </a:gradFill>
            <a:ln w="34925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177800" dist="1270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 dirty="0"/>
            </a:p>
          </p:txBody>
        </p:sp>
        <p:sp>
          <p:nvSpPr>
            <p:cNvPr id="32" name="椭圆 31"/>
            <p:cNvSpPr/>
            <p:nvPr/>
          </p:nvSpPr>
          <p:spPr>
            <a:xfrm>
              <a:off x="3760077" y="3474632"/>
              <a:ext cx="768633" cy="768633"/>
            </a:xfrm>
            <a:prstGeom prst="ellipse">
              <a:avLst/>
            </a:prstGeom>
            <a:solidFill>
              <a:srgbClr val="8F577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zh-CN" sz="3600" b="1" dirty="0" smtClean="0">
                  <a:latin typeface="+mj-ea"/>
                  <a:ea typeface="+mj-ea"/>
                </a:rPr>
                <a:t>2</a:t>
              </a:r>
              <a:endParaRPr lang="zh-CN" altLang="en-US" sz="3600" b="1" dirty="0">
                <a:latin typeface="+mj-ea"/>
                <a:ea typeface="+mj-ea"/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2637794" y="4977345"/>
            <a:ext cx="1004399" cy="1004399"/>
            <a:chOff x="2637794" y="4977345"/>
            <a:chExt cx="1004399" cy="1004399"/>
          </a:xfrm>
        </p:grpSpPr>
        <p:sp>
          <p:nvSpPr>
            <p:cNvPr id="8" name="椭圆 7"/>
            <p:cNvSpPr/>
            <p:nvPr/>
          </p:nvSpPr>
          <p:spPr>
            <a:xfrm>
              <a:off x="2637794" y="4977345"/>
              <a:ext cx="1004399" cy="1004399"/>
            </a:xfrm>
            <a:prstGeom prst="ellipse">
              <a:avLst/>
            </a:prstGeom>
            <a:gradFill flip="none" rotWithShape="1">
              <a:gsLst>
                <a:gs pos="0">
                  <a:schemeClr val="accent6">
                    <a:lumMod val="5000"/>
                    <a:lumOff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3500000" scaled="1"/>
              <a:tileRect/>
            </a:gradFill>
            <a:ln w="34925">
              <a:gradFill flip="none" rotWithShape="1">
                <a:gsLst>
                  <a:gs pos="0">
                    <a:schemeClr val="accent1">
                      <a:lumMod val="5000"/>
                      <a:lumOff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177800" dist="1270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HK" altLang="en-US" dirty="0"/>
            </a:p>
          </p:txBody>
        </p:sp>
        <p:sp>
          <p:nvSpPr>
            <p:cNvPr id="33" name="椭圆 32"/>
            <p:cNvSpPr/>
            <p:nvPr/>
          </p:nvSpPr>
          <p:spPr>
            <a:xfrm>
              <a:off x="2755677" y="5095228"/>
              <a:ext cx="768633" cy="768633"/>
            </a:xfrm>
            <a:prstGeom prst="ellipse">
              <a:avLst/>
            </a:prstGeom>
            <a:solidFill>
              <a:srgbClr val="8F577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zh-CN" sz="3600" b="1" dirty="0" smtClean="0">
                  <a:latin typeface="+mj-ea"/>
                  <a:ea typeface="+mj-ea"/>
                </a:rPr>
                <a:t>3</a:t>
              </a:r>
              <a:endParaRPr lang="zh-CN" altLang="en-US" sz="3600" b="1" dirty="0"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25340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750"/>
                            </p:stCondLst>
                            <p:childTnLst>
                              <p:par>
                                <p:cTn id="2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250"/>
                            </p:stCondLst>
                            <p:childTnLst>
                              <p:par>
                                <p:cTn id="38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750"/>
                            </p:stCondLst>
                            <p:childTnLst>
                              <p:par>
                                <p:cTn id="42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250"/>
                            </p:stCondLst>
                            <p:childTnLst>
                              <p:par>
                                <p:cTn id="4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  <p:bldP spid="1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4612105" y="1104927"/>
            <a:ext cx="29677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7200" b="1" i="0" u="none" strike="noStrike" kern="1200" cap="none" spc="0" normalizeH="0" baseline="0" noProof="0" dirty="0" smtClean="0">
                <a:ln>
                  <a:noFill/>
                </a:ln>
                <a:solidFill>
                  <a:srgbClr val="68414D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2019</a:t>
            </a:r>
            <a:endParaRPr kumimoji="0" lang="zh-CN" altLang="en-US" sz="7200" b="1" i="0" u="none" strike="noStrike" kern="1200" cap="none" spc="0" normalizeH="0" baseline="0" noProof="0" dirty="0">
              <a:ln>
                <a:noFill/>
              </a:ln>
              <a:solidFill>
                <a:srgbClr val="68414D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179096" y="2350230"/>
            <a:ext cx="98338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800" b="1" i="0" u="none" strike="noStrike" kern="1200" cap="none" spc="300" normalizeH="0" baseline="0" noProof="0" dirty="0" smtClean="0">
                <a:ln>
                  <a:noFill/>
                </a:ln>
                <a:solidFill>
                  <a:srgbClr val="68414D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rPr>
              <a:t>十分感谢您的观看指导</a:t>
            </a:r>
            <a:endParaRPr kumimoji="0" lang="zh-CN" altLang="en-US" sz="4800" b="1" i="0" u="none" strike="noStrike" kern="1200" cap="none" spc="300" normalizeH="0" baseline="0" noProof="0" dirty="0">
              <a:ln>
                <a:noFill/>
              </a:ln>
              <a:solidFill>
                <a:srgbClr val="68414D"/>
              </a:solidFill>
              <a:effectLst/>
              <a:uLnTx/>
              <a:uFillTx/>
              <a:latin typeface="微软雅黑"/>
              <a:ea typeface="微软雅黑"/>
              <a:cs typeface="+mn-cs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409574" y="4057442"/>
            <a:ext cx="33728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rgbClr val="68414D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答辩人：</a:t>
            </a:r>
            <a:r>
              <a:rPr lang="zh-CN" altLang="en-US" sz="2400" b="1" dirty="0">
                <a:solidFill>
                  <a:srgbClr val="68414D"/>
                </a:solidFill>
                <a:latin typeface="Arial"/>
                <a:ea typeface="微软雅黑"/>
              </a:rPr>
              <a:t>李翠滢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68414D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561348" y="3376513"/>
            <a:ext cx="53070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b="1" dirty="0" smtClean="0">
                <a:solidFill>
                  <a:srgbClr val="68414D"/>
                </a:solidFill>
                <a:latin typeface="Arial"/>
                <a:ea typeface="微软雅黑"/>
              </a:rPr>
              <a:t>基于</a:t>
            </a:r>
            <a:r>
              <a:rPr lang="en-US" altLang="zh-CN" sz="2800" b="1" dirty="0" smtClean="0">
                <a:solidFill>
                  <a:srgbClr val="68414D"/>
                </a:solidFill>
                <a:latin typeface="Arial"/>
                <a:ea typeface="微软雅黑"/>
              </a:rPr>
              <a:t>DIV+CSS</a:t>
            </a:r>
            <a:r>
              <a:rPr lang="zh-CN" altLang="en-US" sz="2800" b="1" dirty="0" smtClean="0">
                <a:solidFill>
                  <a:srgbClr val="68414D"/>
                </a:solidFill>
                <a:latin typeface="Arial"/>
                <a:ea typeface="微软雅黑"/>
              </a:rPr>
              <a:t>网页设计</a:t>
            </a:r>
            <a:r>
              <a:rPr kumimoji="0" lang="zh-CN" altLang="en-US" sz="2800" b="1" i="0" u="none" strike="noStrike" kern="1200" cap="none" spc="0" normalizeH="0" baseline="0" noProof="0" dirty="0" smtClean="0">
                <a:ln>
                  <a:noFill/>
                </a:ln>
                <a:solidFill>
                  <a:srgbClr val="68414D"/>
                </a:solidFill>
                <a:effectLst/>
                <a:uLnTx/>
                <a:uFillTx/>
                <a:latin typeface="Arial"/>
                <a:ea typeface="微软雅黑"/>
                <a:cs typeface="+mn-cs"/>
              </a:rPr>
              <a:t>毕业答辩</a:t>
            </a:r>
            <a:endParaRPr kumimoji="0" lang="zh-CN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68414D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41229856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50"/>
                            </p:stCondLst>
                            <p:childTnLst>
                              <p:par>
                                <p:cTn id="1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4580021" y="368970"/>
            <a:ext cx="2646947" cy="1292661"/>
            <a:chOff x="4580021" y="673769"/>
            <a:chExt cx="2646947" cy="1292661"/>
          </a:xfrm>
        </p:grpSpPr>
        <p:sp>
          <p:nvSpPr>
            <p:cNvPr id="4" name="文本框 3"/>
            <p:cNvSpPr txBox="1"/>
            <p:nvPr/>
          </p:nvSpPr>
          <p:spPr>
            <a:xfrm>
              <a:off x="5141494" y="673769"/>
              <a:ext cx="152400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400" b="1" spc="600" dirty="0" smtClean="0">
                  <a:solidFill>
                    <a:srgbClr val="68414D"/>
                  </a:solidFill>
                </a:rPr>
                <a:t>目录</a:t>
              </a:r>
              <a:endParaRPr lang="zh-CN" altLang="en-US" sz="4400" b="1" spc="600" dirty="0">
                <a:solidFill>
                  <a:srgbClr val="68414D"/>
                </a:solidFill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4580021" y="1443210"/>
              <a:ext cx="264694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dirty="0" smtClean="0">
                  <a:solidFill>
                    <a:srgbClr val="68414D"/>
                  </a:solidFill>
                  <a:latin typeface="Adobe Gothic Std B" panose="020B0800000000000000" pitchFamily="34" charset="-128"/>
                  <a:ea typeface="Adobe Gothic Std B" panose="020B0800000000000000" pitchFamily="34" charset="-128"/>
                </a:rPr>
                <a:t>Content Page</a:t>
              </a:r>
              <a:endParaRPr lang="zh-CN" altLang="en-US" sz="2800" dirty="0">
                <a:solidFill>
                  <a:srgbClr val="68414D"/>
                </a:solidFill>
                <a:latin typeface="Adobe Gothic Std B" panose="020B0800000000000000" pitchFamily="34" charset="-128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1976413" y="2566736"/>
            <a:ext cx="4187992" cy="1026695"/>
            <a:chOff x="1209173" y="2165684"/>
            <a:chExt cx="4187992" cy="1026695"/>
          </a:xfrm>
        </p:grpSpPr>
        <p:grpSp>
          <p:nvGrpSpPr>
            <p:cNvPr id="9" name="组合 8"/>
            <p:cNvGrpSpPr/>
            <p:nvPr/>
          </p:nvGrpSpPr>
          <p:grpSpPr>
            <a:xfrm>
              <a:off x="1209173" y="2165684"/>
              <a:ext cx="1026695" cy="1026695"/>
              <a:chOff x="2877552" y="2085473"/>
              <a:chExt cx="1026695" cy="1026695"/>
            </a:xfrm>
          </p:grpSpPr>
          <p:pic>
            <p:nvPicPr>
              <p:cNvPr id="7" name="图片 6"/>
              <p:cNvPicPr>
                <a:picLocks noChangeAspect="1"/>
              </p:cNvPicPr>
              <p:nvPr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2877552" y="2085473"/>
                <a:ext cx="1026695" cy="1026695"/>
              </a:xfrm>
              <a:prstGeom prst="rect">
                <a:avLst/>
              </a:prstGeom>
            </p:spPr>
          </p:pic>
          <p:sp>
            <p:nvSpPr>
              <p:cNvPr id="8" name="文本框 7"/>
              <p:cNvSpPr txBox="1"/>
              <p:nvPr/>
            </p:nvSpPr>
            <p:spPr>
              <a:xfrm>
                <a:off x="3178342" y="2214100"/>
                <a:ext cx="425115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4400" b="1" dirty="0" smtClean="0">
                    <a:solidFill>
                      <a:srgbClr val="68414D"/>
                    </a:solidFill>
                    <a:latin typeface="+mn-ea"/>
                  </a:rPr>
                  <a:t>1</a:t>
                </a:r>
                <a:endParaRPr lang="zh-CN" altLang="en-US" sz="4400" b="1" dirty="0">
                  <a:solidFill>
                    <a:srgbClr val="68414D"/>
                  </a:solidFill>
                  <a:latin typeface="+mn-ea"/>
                </a:endParaRPr>
              </a:p>
            </p:txBody>
          </p:sp>
        </p:grpSp>
        <p:sp>
          <p:nvSpPr>
            <p:cNvPr id="10" name="文本框 9"/>
            <p:cNvSpPr txBox="1"/>
            <p:nvPr/>
          </p:nvSpPr>
          <p:spPr>
            <a:xfrm>
              <a:off x="2269957" y="2386644"/>
              <a:ext cx="312720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b="1" dirty="0" smtClean="0">
                  <a:solidFill>
                    <a:srgbClr val="68414D"/>
                  </a:solidFill>
                </a:rPr>
                <a:t>网站设计的主旨</a:t>
              </a:r>
              <a:endParaRPr lang="zh-CN" altLang="en-US" sz="3200" b="1" dirty="0">
                <a:solidFill>
                  <a:srgbClr val="68414D"/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7017150" y="2566736"/>
            <a:ext cx="4187992" cy="1026695"/>
            <a:chOff x="1209173" y="2165684"/>
            <a:chExt cx="4187992" cy="1026695"/>
          </a:xfrm>
        </p:grpSpPr>
        <p:grpSp>
          <p:nvGrpSpPr>
            <p:cNvPr id="40" name="组合 39"/>
            <p:cNvGrpSpPr/>
            <p:nvPr/>
          </p:nvGrpSpPr>
          <p:grpSpPr>
            <a:xfrm>
              <a:off x="1209173" y="2165684"/>
              <a:ext cx="1026695" cy="1026695"/>
              <a:chOff x="2877552" y="2085473"/>
              <a:chExt cx="1026695" cy="1026695"/>
            </a:xfrm>
          </p:grpSpPr>
          <p:pic>
            <p:nvPicPr>
              <p:cNvPr id="42" name="图片 41"/>
              <p:cNvPicPr>
                <a:picLocks noChangeAspect="1"/>
              </p:cNvPicPr>
              <p:nvPr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2877552" y="2085473"/>
                <a:ext cx="1026695" cy="1026695"/>
              </a:xfrm>
              <a:prstGeom prst="rect">
                <a:avLst/>
              </a:prstGeom>
            </p:spPr>
          </p:pic>
          <p:sp>
            <p:nvSpPr>
              <p:cNvPr id="43" name="文本框 42"/>
              <p:cNvSpPr txBox="1"/>
              <p:nvPr/>
            </p:nvSpPr>
            <p:spPr>
              <a:xfrm>
                <a:off x="3178342" y="2214100"/>
                <a:ext cx="425115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4400" b="1" dirty="0" smtClean="0">
                    <a:solidFill>
                      <a:srgbClr val="68414D"/>
                    </a:solidFill>
                    <a:latin typeface="+mn-ea"/>
                  </a:rPr>
                  <a:t>2</a:t>
                </a:r>
                <a:endParaRPr lang="zh-CN" altLang="en-US" sz="4400" b="1" dirty="0">
                  <a:solidFill>
                    <a:srgbClr val="68414D"/>
                  </a:solidFill>
                  <a:latin typeface="+mn-ea"/>
                </a:endParaRPr>
              </a:p>
            </p:txBody>
          </p:sp>
        </p:grpSp>
        <p:sp>
          <p:nvSpPr>
            <p:cNvPr id="41" name="文本框 40"/>
            <p:cNvSpPr txBox="1"/>
            <p:nvPr/>
          </p:nvSpPr>
          <p:spPr>
            <a:xfrm>
              <a:off x="2269957" y="2386644"/>
              <a:ext cx="312720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b="1" dirty="0" smtClean="0">
                  <a:solidFill>
                    <a:srgbClr val="68414D"/>
                  </a:solidFill>
                </a:rPr>
                <a:t>网站设计</a:t>
              </a:r>
              <a:endParaRPr lang="zh-CN" altLang="en-US" sz="3200" b="1" dirty="0">
                <a:solidFill>
                  <a:srgbClr val="68414D"/>
                </a:solidFill>
              </a:endParaRP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1976413" y="3930315"/>
            <a:ext cx="4187992" cy="1026695"/>
            <a:chOff x="1209173" y="2165684"/>
            <a:chExt cx="4187992" cy="1026695"/>
          </a:xfrm>
        </p:grpSpPr>
        <p:grpSp>
          <p:nvGrpSpPr>
            <p:cNvPr id="51" name="组合 50"/>
            <p:cNvGrpSpPr/>
            <p:nvPr/>
          </p:nvGrpSpPr>
          <p:grpSpPr>
            <a:xfrm>
              <a:off x="1209173" y="2165684"/>
              <a:ext cx="1026695" cy="1026695"/>
              <a:chOff x="2877552" y="2085473"/>
              <a:chExt cx="1026695" cy="1026695"/>
            </a:xfrm>
          </p:grpSpPr>
          <p:pic>
            <p:nvPicPr>
              <p:cNvPr id="53" name="图片 52"/>
              <p:cNvPicPr>
                <a:picLocks noChangeAspect="1"/>
              </p:cNvPicPr>
              <p:nvPr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2877552" y="2085473"/>
                <a:ext cx="1026695" cy="1026695"/>
              </a:xfrm>
              <a:prstGeom prst="rect">
                <a:avLst/>
              </a:prstGeom>
            </p:spPr>
          </p:pic>
          <p:sp>
            <p:nvSpPr>
              <p:cNvPr id="54" name="文本框 53"/>
              <p:cNvSpPr txBox="1"/>
              <p:nvPr/>
            </p:nvSpPr>
            <p:spPr>
              <a:xfrm>
                <a:off x="3178342" y="2214100"/>
                <a:ext cx="425115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4400" b="1" dirty="0" smtClean="0">
                    <a:solidFill>
                      <a:srgbClr val="68414D"/>
                    </a:solidFill>
                    <a:latin typeface="+mn-ea"/>
                  </a:rPr>
                  <a:t>3</a:t>
                </a:r>
                <a:endParaRPr lang="zh-CN" altLang="en-US" sz="4400" b="1" dirty="0">
                  <a:solidFill>
                    <a:srgbClr val="68414D"/>
                  </a:solidFill>
                  <a:latin typeface="+mn-ea"/>
                </a:endParaRPr>
              </a:p>
            </p:txBody>
          </p:sp>
        </p:grpSp>
        <p:sp>
          <p:nvSpPr>
            <p:cNvPr id="52" name="文本框 51"/>
            <p:cNvSpPr txBox="1"/>
            <p:nvPr/>
          </p:nvSpPr>
          <p:spPr>
            <a:xfrm>
              <a:off x="2269957" y="2386644"/>
              <a:ext cx="312720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b="1" dirty="0" smtClean="0">
                  <a:solidFill>
                    <a:srgbClr val="68414D"/>
                  </a:solidFill>
                </a:rPr>
                <a:t>网站制作</a:t>
              </a:r>
              <a:endParaRPr lang="zh-CN" altLang="en-US" sz="3200" b="1" dirty="0">
                <a:solidFill>
                  <a:srgbClr val="68414D"/>
                </a:solidFill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7017150" y="3930315"/>
            <a:ext cx="4187992" cy="1026695"/>
            <a:chOff x="1209173" y="2165684"/>
            <a:chExt cx="4187992" cy="1026695"/>
          </a:xfrm>
        </p:grpSpPr>
        <p:grpSp>
          <p:nvGrpSpPr>
            <p:cNvPr id="47" name="组合 46"/>
            <p:cNvGrpSpPr/>
            <p:nvPr/>
          </p:nvGrpSpPr>
          <p:grpSpPr>
            <a:xfrm>
              <a:off x="1209173" y="2165684"/>
              <a:ext cx="1026695" cy="1026695"/>
              <a:chOff x="2877552" y="2085473"/>
              <a:chExt cx="1026695" cy="1026695"/>
            </a:xfrm>
          </p:grpSpPr>
          <p:pic>
            <p:nvPicPr>
              <p:cNvPr id="49" name="图片 48"/>
              <p:cNvPicPr>
                <a:picLocks noChangeAspect="1"/>
              </p:cNvPicPr>
              <p:nvPr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>
              <a:xfrm>
                <a:off x="2877552" y="2085473"/>
                <a:ext cx="1026695" cy="1026695"/>
              </a:xfrm>
              <a:prstGeom prst="rect">
                <a:avLst/>
              </a:prstGeom>
            </p:spPr>
          </p:pic>
          <p:sp>
            <p:nvSpPr>
              <p:cNvPr id="50" name="文本框 49"/>
              <p:cNvSpPr txBox="1"/>
              <p:nvPr/>
            </p:nvSpPr>
            <p:spPr>
              <a:xfrm>
                <a:off x="3178342" y="2214100"/>
                <a:ext cx="425115" cy="76944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4400" b="1" dirty="0" smtClean="0">
                    <a:solidFill>
                      <a:srgbClr val="68414D"/>
                    </a:solidFill>
                    <a:latin typeface="+mn-ea"/>
                  </a:rPr>
                  <a:t>4</a:t>
                </a:r>
                <a:endParaRPr lang="zh-CN" altLang="en-US" sz="4400" b="1" dirty="0">
                  <a:solidFill>
                    <a:srgbClr val="68414D"/>
                  </a:solidFill>
                  <a:latin typeface="+mn-ea"/>
                </a:endParaRPr>
              </a:p>
            </p:txBody>
          </p:sp>
        </p:grpSp>
        <p:sp>
          <p:nvSpPr>
            <p:cNvPr id="48" name="文本框 47"/>
            <p:cNvSpPr txBox="1"/>
            <p:nvPr/>
          </p:nvSpPr>
          <p:spPr>
            <a:xfrm>
              <a:off x="2269957" y="2386644"/>
              <a:ext cx="312720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b="1" dirty="0" smtClean="0">
                  <a:solidFill>
                    <a:srgbClr val="68414D"/>
                  </a:solidFill>
                </a:rPr>
                <a:t>总结</a:t>
              </a:r>
              <a:endParaRPr lang="zh-CN" altLang="en-US" sz="3200" b="1" dirty="0">
                <a:solidFill>
                  <a:srgbClr val="68414D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69904955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750"/>
                            </p:stCondLst>
                            <p:childTnLst>
                              <p:par>
                                <p:cTn id="1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25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75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822032" y="1999591"/>
            <a:ext cx="45479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b="1" spc="300" dirty="0" smtClean="0">
                <a:solidFill>
                  <a:srgbClr val="68414D"/>
                </a:solidFill>
                <a:latin typeface="+mn-ea"/>
              </a:rPr>
              <a:t>PART 01</a:t>
            </a:r>
            <a:endParaRPr lang="zh-CN" altLang="en-US" sz="6000" b="1" spc="300" dirty="0">
              <a:solidFill>
                <a:srgbClr val="68414D"/>
              </a:solidFill>
              <a:latin typeface="+mn-ea"/>
            </a:endParaRPr>
          </a:p>
        </p:txBody>
      </p:sp>
      <p:cxnSp>
        <p:nvCxnSpPr>
          <p:cNvPr id="12" name="直接连接符 11"/>
          <p:cNvCxnSpPr/>
          <p:nvPr/>
        </p:nvCxnSpPr>
        <p:spPr>
          <a:xfrm>
            <a:off x="4058653" y="3031296"/>
            <a:ext cx="4074694" cy="0"/>
          </a:xfrm>
          <a:prstGeom prst="line">
            <a:avLst/>
          </a:prstGeom>
          <a:ln w="38100">
            <a:solidFill>
              <a:srgbClr val="8F57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3930316" y="3214764"/>
            <a:ext cx="43313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spc="600" dirty="0" smtClean="0">
                <a:solidFill>
                  <a:srgbClr val="68414D"/>
                </a:solidFill>
              </a:rPr>
              <a:t>网站设计的主旨</a:t>
            </a:r>
          </a:p>
        </p:txBody>
      </p:sp>
      <p:cxnSp>
        <p:nvCxnSpPr>
          <p:cNvPr id="31" name="直接连接符 30"/>
          <p:cNvCxnSpPr/>
          <p:nvPr/>
        </p:nvCxnSpPr>
        <p:spPr>
          <a:xfrm>
            <a:off x="4058653" y="4106117"/>
            <a:ext cx="4074694" cy="0"/>
          </a:xfrm>
          <a:prstGeom prst="line">
            <a:avLst/>
          </a:prstGeom>
          <a:ln w="38100">
            <a:solidFill>
              <a:srgbClr val="8F57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>
            <a:off x="3960396" y="4212078"/>
            <a:ext cx="427120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200" dirty="0">
                <a:solidFill>
                  <a:srgbClr val="68414D"/>
                </a:solidFill>
              </a:rPr>
              <a:t>Kapok is a very beautiful </a:t>
            </a:r>
            <a:r>
              <a:rPr lang="en-US" altLang="zh-CN" sz="1200" dirty="0" err="1" smtClean="0">
                <a:solidFill>
                  <a:srgbClr val="68414D"/>
                </a:solidFill>
              </a:rPr>
              <a:t>flower.I</a:t>
            </a:r>
            <a:r>
              <a:rPr lang="en-US" altLang="zh-CN" sz="1200" dirty="0" smtClean="0">
                <a:solidFill>
                  <a:srgbClr val="68414D"/>
                </a:solidFill>
              </a:rPr>
              <a:t> like </a:t>
            </a:r>
            <a:r>
              <a:rPr lang="en-US" altLang="zh-CN" sz="1200" dirty="0">
                <a:solidFill>
                  <a:srgbClr val="68414D"/>
                </a:solidFill>
              </a:rPr>
              <a:t>it </a:t>
            </a:r>
            <a:r>
              <a:rPr lang="en-US" altLang="zh-CN" sz="1200" dirty="0" err="1" smtClean="0">
                <a:solidFill>
                  <a:srgbClr val="68414D"/>
                </a:solidFill>
              </a:rPr>
              <a:t>best.It</a:t>
            </a:r>
            <a:r>
              <a:rPr lang="en-US" altLang="zh-CN" sz="1200" dirty="0" smtClean="0">
                <a:solidFill>
                  <a:srgbClr val="68414D"/>
                </a:solidFill>
              </a:rPr>
              <a:t> </a:t>
            </a:r>
            <a:r>
              <a:rPr lang="en-US" altLang="zh-CN" sz="1200" dirty="0">
                <a:solidFill>
                  <a:srgbClr val="68414D"/>
                </a:solidFill>
              </a:rPr>
              <a:t>has straight </a:t>
            </a:r>
            <a:r>
              <a:rPr lang="en-US" altLang="zh-CN" sz="1200" dirty="0" err="1">
                <a:solidFill>
                  <a:srgbClr val="68414D"/>
                </a:solidFill>
              </a:rPr>
              <a:t>trunk,and</a:t>
            </a:r>
            <a:r>
              <a:rPr lang="en-US" altLang="zh-CN" sz="1200" dirty="0">
                <a:solidFill>
                  <a:srgbClr val="68414D"/>
                </a:solidFill>
              </a:rPr>
              <a:t> beautiful </a:t>
            </a:r>
            <a:r>
              <a:rPr lang="en-US" altLang="zh-CN" sz="1200" dirty="0" err="1">
                <a:solidFill>
                  <a:srgbClr val="68414D"/>
                </a:solidFill>
              </a:rPr>
              <a:t>flowers.The</a:t>
            </a:r>
            <a:r>
              <a:rPr lang="en-US" altLang="zh-CN" sz="1200" dirty="0">
                <a:solidFill>
                  <a:srgbClr val="68414D"/>
                </a:solidFill>
              </a:rPr>
              <a:t> color of the flower is usually </a:t>
            </a:r>
            <a:r>
              <a:rPr lang="en-US" altLang="zh-CN" sz="1200" dirty="0" err="1" smtClean="0">
                <a:solidFill>
                  <a:srgbClr val="68414D"/>
                </a:solidFill>
              </a:rPr>
              <a:t>redwhich</a:t>
            </a:r>
            <a:r>
              <a:rPr lang="en-US" altLang="zh-CN" sz="1200" dirty="0" smtClean="0">
                <a:solidFill>
                  <a:srgbClr val="68414D"/>
                </a:solidFill>
              </a:rPr>
              <a:t> </a:t>
            </a:r>
            <a:r>
              <a:rPr lang="en-US" altLang="zh-CN" sz="1200" dirty="0">
                <a:solidFill>
                  <a:srgbClr val="68414D"/>
                </a:solidFill>
              </a:rPr>
              <a:t>is very popular among Chinese.</a:t>
            </a:r>
            <a:endParaRPr lang="zh-CN" altLang="en-US" sz="1200" dirty="0">
              <a:solidFill>
                <a:srgbClr val="6841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334675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75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4" grpId="0"/>
      <p:bldP spid="1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组合 41"/>
          <p:cNvGrpSpPr/>
          <p:nvPr/>
        </p:nvGrpSpPr>
        <p:grpSpPr>
          <a:xfrm>
            <a:off x="3619457" y="1761849"/>
            <a:ext cx="4899769" cy="3713206"/>
            <a:chOff x="2588507" y="1383993"/>
            <a:chExt cx="3907055" cy="2960892"/>
          </a:xfrm>
        </p:grpSpPr>
        <p:sp>
          <p:nvSpPr>
            <p:cNvPr id="43" name="Freeform 2"/>
            <p:cNvSpPr>
              <a:spLocks/>
            </p:cNvSpPr>
            <p:nvPr/>
          </p:nvSpPr>
          <p:spPr bwMode="blackWhite">
            <a:xfrm>
              <a:off x="3884379" y="1784072"/>
              <a:ext cx="1248896" cy="2560813"/>
            </a:xfrm>
            <a:custGeom>
              <a:avLst/>
              <a:gdLst>
                <a:gd name="T0" fmla="*/ 432 w 865"/>
                <a:gd name="T1" fmla="*/ 0 h 1828"/>
                <a:gd name="T2" fmla="*/ 561 w 865"/>
                <a:gd name="T3" fmla="*/ 828 h 1828"/>
                <a:gd name="T4" fmla="*/ 561 w 865"/>
                <a:gd name="T5" fmla="*/ 1539 h 1828"/>
                <a:gd name="T6" fmla="*/ 648 w 865"/>
                <a:gd name="T7" fmla="*/ 1539 h 1828"/>
                <a:gd name="T8" fmla="*/ 864 w 865"/>
                <a:gd name="T9" fmla="*/ 1658 h 1828"/>
                <a:gd name="T10" fmla="*/ 864 w 865"/>
                <a:gd name="T11" fmla="*/ 1827 h 1828"/>
                <a:gd name="T12" fmla="*/ 0 w 865"/>
                <a:gd name="T13" fmla="*/ 1827 h 1828"/>
                <a:gd name="T14" fmla="*/ 0 w 865"/>
                <a:gd name="T15" fmla="*/ 1674 h 1828"/>
                <a:gd name="T16" fmla="*/ 172 w 865"/>
                <a:gd name="T17" fmla="*/ 1556 h 1828"/>
                <a:gd name="T18" fmla="*/ 273 w 865"/>
                <a:gd name="T19" fmla="*/ 1556 h 1828"/>
                <a:gd name="T20" fmla="*/ 273 w 865"/>
                <a:gd name="T21" fmla="*/ 828 h 1828"/>
                <a:gd name="T22" fmla="*/ 432 w 865"/>
                <a:gd name="T23" fmla="*/ 0 h 18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65" h="1828">
                  <a:moveTo>
                    <a:pt x="432" y="0"/>
                  </a:moveTo>
                  <a:lnTo>
                    <a:pt x="561" y="828"/>
                  </a:lnTo>
                  <a:lnTo>
                    <a:pt x="561" y="1539"/>
                  </a:lnTo>
                  <a:lnTo>
                    <a:pt x="648" y="1539"/>
                  </a:lnTo>
                  <a:lnTo>
                    <a:pt x="864" y="1658"/>
                  </a:lnTo>
                  <a:lnTo>
                    <a:pt x="864" y="1827"/>
                  </a:lnTo>
                  <a:lnTo>
                    <a:pt x="0" y="1827"/>
                  </a:lnTo>
                  <a:lnTo>
                    <a:pt x="0" y="1674"/>
                  </a:lnTo>
                  <a:lnTo>
                    <a:pt x="172" y="1556"/>
                  </a:lnTo>
                  <a:lnTo>
                    <a:pt x="273" y="1556"/>
                  </a:lnTo>
                  <a:lnTo>
                    <a:pt x="273" y="828"/>
                  </a:lnTo>
                  <a:lnTo>
                    <a:pt x="432" y="0"/>
                  </a:lnTo>
                </a:path>
              </a:pathLst>
            </a:custGeom>
            <a:solidFill>
              <a:schemeClr val="accent5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lIns="117001" tIns="58500" rIns="117001" bIns="58500" anchor="ctr"/>
            <a:lstStyle/>
            <a:p>
              <a:pPr defTabSz="1219139">
                <a:lnSpc>
                  <a:spcPct val="120000"/>
                </a:lnSpc>
              </a:pPr>
              <a:endParaRPr lang="zh-CN" altLang="en-US" sz="5142" b="1" kern="0">
                <a:solidFill>
                  <a:sysClr val="window" lastClr="FFFFF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4" name="Freeform 3"/>
            <p:cNvSpPr>
              <a:spLocks/>
            </p:cNvSpPr>
            <p:nvPr/>
          </p:nvSpPr>
          <p:spPr bwMode="blackWhite">
            <a:xfrm>
              <a:off x="3085798" y="1383993"/>
              <a:ext cx="2946490" cy="1104665"/>
            </a:xfrm>
            <a:custGeom>
              <a:avLst/>
              <a:gdLst>
                <a:gd name="T0" fmla="*/ 0 w 2042"/>
                <a:gd name="T1" fmla="*/ 788 h 789"/>
                <a:gd name="T2" fmla="*/ 2041 w 2042"/>
                <a:gd name="T3" fmla="*/ 78 h 789"/>
                <a:gd name="T4" fmla="*/ 1996 w 2042"/>
                <a:gd name="T5" fmla="*/ 0 h 789"/>
                <a:gd name="T6" fmla="*/ 985 w 2042"/>
                <a:gd name="T7" fmla="*/ 178 h 789"/>
                <a:gd name="T8" fmla="*/ 834 w 2042"/>
                <a:gd name="T9" fmla="*/ 230 h 789"/>
                <a:gd name="T10" fmla="*/ 8 w 2042"/>
                <a:gd name="T11" fmla="*/ 682 h 789"/>
                <a:gd name="T12" fmla="*/ 0 w 2042"/>
                <a:gd name="T13" fmla="*/ 788 h 7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42" h="789">
                  <a:moveTo>
                    <a:pt x="0" y="788"/>
                  </a:moveTo>
                  <a:lnTo>
                    <a:pt x="2041" y="78"/>
                  </a:lnTo>
                  <a:lnTo>
                    <a:pt x="1996" y="0"/>
                  </a:lnTo>
                  <a:lnTo>
                    <a:pt x="985" y="178"/>
                  </a:lnTo>
                  <a:lnTo>
                    <a:pt x="834" y="230"/>
                  </a:lnTo>
                  <a:lnTo>
                    <a:pt x="8" y="682"/>
                  </a:lnTo>
                  <a:lnTo>
                    <a:pt x="0" y="788"/>
                  </a:lnTo>
                </a:path>
              </a:pathLst>
            </a:custGeom>
            <a:solidFill>
              <a:schemeClr val="accent5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lIns="117001" tIns="58500" rIns="117001" bIns="58500" anchor="ctr"/>
            <a:lstStyle/>
            <a:p>
              <a:pPr marL="0" marR="0" lvl="0" indent="0" defTabSz="1219139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5142" b="1" i="0" u="none" strike="noStrike" kern="0" cap="none" spc="0" normalizeH="0" baseline="0" noProof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5" name="Oval 4"/>
            <p:cNvSpPr>
              <a:spLocks noChangeArrowheads="1"/>
            </p:cNvSpPr>
            <p:nvPr/>
          </p:nvSpPr>
          <p:spPr bwMode="blackWhite">
            <a:xfrm>
              <a:off x="4431885" y="1748436"/>
              <a:ext cx="153884" cy="149017"/>
            </a:xfrm>
            <a:prstGeom prst="ellipse">
              <a:avLst/>
            </a:prstGeom>
            <a:gradFill>
              <a:gsLst>
                <a:gs pos="0">
                  <a:sysClr val="window" lastClr="FFFFFF"/>
                </a:gs>
                <a:gs pos="100000">
                  <a:srgbClr val="00B0F0"/>
                </a:gs>
              </a:gsLst>
              <a:lin ang="5400000" scaled="0"/>
            </a:gradFill>
            <a:ln w="25400" cap="flat" cmpd="sng" algn="ctr">
              <a:noFill/>
              <a:prstDash val="solid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lIns="117001" tIns="58500" rIns="117001" bIns="58500" anchor="ctr"/>
            <a:lstStyle/>
            <a:p>
              <a:pPr marL="0" marR="0" lvl="0" indent="0" defTabSz="1146749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5142" b="1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6" name="Line 5"/>
            <p:cNvSpPr>
              <a:spLocks noChangeShapeType="1"/>
            </p:cNvSpPr>
            <p:nvPr/>
          </p:nvSpPr>
          <p:spPr bwMode="blackWhite">
            <a:xfrm>
              <a:off x="5933477" y="1523291"/>
              <a:ext cx="529688" cy="1271499"/>
            </a:xfrm>
            <a:prstGeom prst="line">
              <a:avLst/>
            </a:prstGeom>
            <a:gradFill>
              <a:gsLst>
                <a:gs pos="33000">
                  <a:srgbClr val="F9F9F9"/>
                </a:gs>
                <a:gs pos="100000">
                  <a:srgbClr val="D7D7D7"/>
                </a:gs>
              </a:gsLst>
              <a:lin ang="5400000" scaled="0"/>
            </a:gradFill>
            <a:ln w="28575" cap="flat" cmpd="sng" algn="ctr">
              <a:solidFill>
                <a:srgbClr val="001F5E"/>
              </a:solidFill>
              <a:prstDash val="solid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extLst/>
          </p:spPr>
          <p:txBody>
            <a:bodyPr lIns="117001" tIns="58500" rIns="117001" bIns="58500" anchor="ctr"/>
            <a:lstStyle/>
            <a:p>
              <a:pPr marL="0" marR="0" lvl="0" indent="0" defTabSz="1146749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505" b="0" i="0" u="none" strike="noStrike" kern="0" cap="none" spc="0" normalizeH="0" baseline="0" noProof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7" name="Line 6"/>
            <p:cNvSpPr>
              <a:spLocks noChangeShapeType="1"/>
            </p:cNvSpPr>
            <p:nvPr/>
          </p:nvSpPr>
          <p:spPr bwMode="blackWhite">
            <a:xfrm>
              <a:off x="5922138" y="1523291"/>
              <a:ext cx="0" cy="1263400"/>
            </a:xfrm>
            <a:prstGeom prst="line">
              <a:avLst/>
            </a:prstGeom>
            <a:gradFill>
              <a:gsLst>
                <a:gs pos="33000">
                  <a:srgbClr val="F9F9F9"/>
                </a:gs>
                <a:gs pos="100000">
                  <a:srgbClr val="D7D7D7"/>
                </a:gs>
              </a:gsLst>
              <a:lin ang="5400000" scaled="0"/>
            </a:gradFill>
            <a:ln w="28575" cap="flat" cmpd="sng" algn="ctr">
              <a:solidFill>
                <a:srgbClr val="001F5E"/>
              </a:solidFill>
              <a:prstDash val="solid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extLst/>
          </p:spPr>
          <p:txBody>
            <a:bodyPr lIns="117001" tIns="58500" rIns="117001" bIns="58500" anchor="ctr"/>
            <a:lstStyle/>
            <a:p>
              <a:pPr marL="0" marR="0" lvl="0" indent="0" defTabSz="1146749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505" b="0" i="0" u="none" strike="noStrike" kern="0" cap="none" spc="0" normalizeH="0" baseline="0" noProof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8" name="Line 7"/>
            <p:cNvSpPr>
              <a:spLocks noChangeShapeType="1"/>
            </p:cNvSpPr>
            <p:nvPr/>
          </p:nvSpPr>
          <p:spPr bwMode="blackWhite">
            <a:xfrm flipH="1">
              <a:off x="5363293" y="1526531"/>
              <a:ext cx="552366" cy="1231005"/>
            </a:xfrm>
            <a:prstGeom prst="line">
              <a:avLst/>
            </a:prstGeom>
            <a:gradFill>
              <a:gsLst>
                <a:gs pos="33000">
                  <a:srgbClr val="F9F9F9"/>
                </a:gs>
                <a:gs pos="100000">
                  <a:srgbClr val="D7D7D7"/>
                </a:gs>
              </a:gsLst>
              <a:lin ang="5400000" scaled="0"/>
            </a:gradFill>
            <a:ln w="28575" cap="flat" cmpd="sng" algn="ctr">
              <a:solidFill>
                <a:srgbClr val="001F5E"/>
              </a:solidFill>
              <a:prstDash val="solid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extLst/>
          </p:spPr>
          <p:txBody>
            <a:bodyPr lIns="117001" tIns="58500" rIns="117001" bIns="58500" anchor="ctr"/>
            <a:lstStyle/>
            <a:p>
              <a:pPr marL="0" marR="0" lvl="0" indent="0" defTabSz="1146749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505" b="0" i="0" u="none" strike="noStrike" kern="0" cap="none" spc="0" normalizeH="0" baseline="0" noProof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49" name="Freeform 8"/>
            <p:cNvSpPr>
              <a:spLocks/>
            </p:cNvSpPr>
            <p:nvPr/>
          </p:nvSpPr>
          <p:spPr bwMode="blackWhite">
            <a:xfrm>
              <a:off x="5296880" y="2765635"/>
              <a:ext cx="1198682" cy="385499"/>
            </a:xfrm>
            <a:custGeom>
              <a:avLst/>
              <a:gdLst>
                <a:gd name="T0" fmla="*/ 4 w 830"/>
                <a:gd name="T1" fmla="*/ 0 h 276"/>
                <a:gd name="T2" fmla="*/ 0 w 830"/>
                <a:gd name="T3" fmla="*/ 28 h 276"/>
                <a:gd name="T4" fmla="*/ 4 w 830"/>
                <a:gd name="T5" fmla="*/ 65 h 276"/>
                <a:gd name="T6" fmla="*/ 16 w 830"/>
                <a:gd name="T7" fmla="*/ 102 h 276"/>
                <a:gd name="T8" fmla="*/ 38 w 830"/>
                <a:gd name="T9" fmla="*/ 139 h 276"/>
                <a:gd name="T10" fmla="*/ 74 w 830"/>
                <a:gd name="T11" fmla="*/ 172 h 276"/>
                <a:gd name="T12" fmla="*/ 117 w 830"/>
                <a:gd name="T13" fmla="*/ 202 h 276"/>
                <a:gd name="T14" fmla="*/ 161 w 830"/>
                <a:gd name="T15" fmla="*/ 223 h 276"/>
                <a:gd name="T16" fmla="*/ 197 w 830"/>
                <a:gd name="T17" fmla="*/ 237 h 276"/>
                <a:gd name="T18" fmla="*/ 239 w 830"/>
                <a:gd name="T19" fmla="*/ 251 h 276"/>
                <a:gd name="T20" fmla="*/ 278 w 830"/>
                <a:gd name="T21" fmla="*/ 260 h 276"/>
                <a:gd name="T22" fmla="*/ 317 w 830"/>
                <a:gd name="T23" fmla="*/ 266 h 276"/>
                <a:gd name="T24" fmla="*/ 354 w 830"/>
                <a:gd name="T25" fmla="*/ 270 h 276"/>
                <a:gd name="T26" fmla="*/ 402 w 830"/>
                <a:gd name="T27" fmla="*/ 275 h 276"/>
                <a:gd name="T28" fmla="*/ 447 w 830"/>
                <a:gd name="T29" fmla="*/ 273 h 276"/>
                <a:gd name="T30" fmla="*/ 490 w 830"/>
                <a:gd name="T31" fmla="*/ 270 h 276"/>
                <a:gd name="T32" fmla="*/ 541 w 830"/>
                <a:gd name="T33" fmla="*/ 265 h 276"/>
                <a:gd name="T34" fmla="*/ 579 w 830"/>
                <a:gd name="T35" fmla="*/ 255 h 276"/>
                <a:gd name="T36" fmla="*/ 620 w 830"/>
                <a:gd name="T37" fmla="*/ 244 h 276"/>
                <a:gd name="T38" fmla="*/ 659 w 830"/>
                <a:gd name="T39" fmla="*/ 230 h 276"/>
                <a:gd name="T40" fmla="*/ 686 w 830"/>
                <a:gd name="T41" fmla="*/ 219 h 276"/>
                <a:gd name="T42" fmla="*/ 715 w 830"/>
                <a:gd name="T43" fmla="*/ 201 h 276"/>
                <a:gd name="T44" fmla="*/ 737 w 830"/>
                <a:gd name="T45" fmla="*/ 186 h 276"/>
                <a:gd name="T46" fmla="*/ 762 w 830"/>
                <a:gd name="T47" fmla="*/ 166 h 276"/>
                <a:gd name="T48" fmla="*/ 785 w 830"/>
                <a:gd name="T49" fmla="*/ 147 h 276"/>
                <a:gd name="T50" fmla="*/ 800 w 830"/>
                <a:gd name="T51" fmla="*/ 125 h 276"/>
                <a:gd name="T52" fmla="*/ 814 w 830"/>
                <a:gd name="T53" fmla="*/ 100 h 276"/>
                <a:gd name="T54" fmla="*/ 824 w 830"/>
                <a:gd name="T55" fmla="*/ 73 h 276"/>
                <a:gd name="T56" fmla="*/ 829 w 830"/>
                <a:gd name="T57" fmla="*/ 40 h 276"/>
                <a:gd name="T58" fmla="*/ 827 w 830"/>
                <a:gd name="T59" fmla="*/ 1 h 276"/>
                <a:gd name="T60" fmla="*/ 4 w 830"/>
                <a:gd name="T61" fmla="*/ 0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830" h="276">
                  <a:moveTo>
                    <a:pt x="4" y="0"/>
                  </a:moveTo>
                  <a:lnTo>
                    <a:pt x="0" y="28"/>
                  </a:lnTo>
                  <a:lnTo>
                    <a:pt x="4" y="65"/>
                  </a:lnTo>
                  <a:lnTo>
                    <a:pt x="16" y="102"/>
                  </a:lnTo>
                  <a:lnTo>
                    <a:pt x="38" y="139"/>
                  </a:lnTo>
                  <a:lnTo>
                    <a:pt x="74" y="172"/>
                  </a:lnTo>
                  <a:lnTo>
                    <a:pt x="117" y="202"/>
                  </a:lnTo>
                  <a:lnTo>
                    <a:pt x="161" y="223"/>
                  </a:lnTo>
                  <a:lnTo>
                    <a:pt x="197" y="237"/>
                  </a:lnTo>
                  <a:lnTo>
                    <a:pt x="239" y="251"/>
                  </a:lnTo>
                  <a:lnTo>
                    <a:pt x="278" y="260"/>
                  </a:lnTo>
                  <a:lnTo>
                    <a:pt x="317" y="266"/>
                  </a:lnTo>
                  <a:lnTo>
                    <a:pt x="354" y="270"/>
                  </a:lnTo>
                  <a:lnTo>
                    <a:pt x="402" y="275"/>
                  </a:lnTo>
                  <a:lnTo>
                    <a:pt x="447" y="273"/>
                  </a:lnTo>
                  <a:lnTo>
                    <a:pt x="490" y="270"/>
                  </a:lnTo>
                  <a:lnTo>
                    <a:pt x="541" y="265"/>
                  </a:lnTo>
                  <a:lnTo>
                    <a:pt x="579" y="255"/>
                  </a:lnTo>
                  <a:lnTo>
                    <a:pt x="620" y="244"/>
                  </a:lnTo>
                  <a:lnTo>
                    <a:pt x="659" y="230"/>
                  </a:lnTo>
                  <a:lnTo>
                    <a:pt x="686" y="219"/>
                  </a:lnTo>
                  <a:lnTo>
                    <a:pt x="715" y="201"/>
                  </a:lnTo>
                  <a:lnTo>
                    <a:pt x="737" y="186"/>
                  </a:lnTo>
                  <a:lnTo>
                    <a:pt x="762" y="166"/>
                  </a:lnTo>
                  <a:lnTo>
                    <a:pt x="785" y="147"/>
                  </a:lnTo>
                  <a:lnTo>
                    <a:pt x="800" y="125"/>
                  </a:lnTo>
                  <a:lnTo>
                    <a:pt x="814" y="100"/>
                  </a:lnTo>
                  <a:lnTo>
                    <a:pt x="824" y="73"/>
                  </a:lnTo>
                  <a:lnTo>
                    <a:pt x="829" y="40"/>
                  </a:lnTo>
                  <a:lnTo>
                    <a:pt x="827" y="1"/>
                  </a:lnTo>
                  <a:lnTo>
                    <a:pt x="4" y="0"/>
                  </a:lnTo>
                </a:path>
              </a:pathLst>
            </a:custGeom>
            <a:solidFill>
              <a:srgbClr val="001F5E"/>
            </a:solidFill>
            <a:ln w="25400" cap="flat" cmpd="sng" algn="ctr">
              <a:noFill/>
              <a:prstDash val="solid"/>
            </a:ln>
            <a:effectLst/>
          </p:spPr>
          <p:txBody>
            <a:bodyPr lIns="117001" tIns="58500" rIns="117001" bIns="58500" anchor="ctr"/>
            <a:lstStyle/>
            <a:p>
              <a:pPr defTabSz="1219139">
                <a:lnSpc>
                  <a:spcPct val="120000"/>
                </a:lnSpc>
              </a:pPr>
              <a:endParaRPr lang="zh-CN" altLang="en-US" sz="5142" b="1" kern="0">
                <a:solidFill>
                  <a:sysClr val="window" lastClr="FFFFF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0" name="Line 9"/>
            <p:cNvSpPr>
              <a:spLocks noChangeShapeType="1"/>
            </p:cNvSpPr>
            <p:nvPr/>
          </p:nvSpPr>
          <p:spPr bwMode="blackWhite">
            <a:xfrm>
              <a:off x="3223484" y="2435207"/>
              <a:ext cx="529687" cy="1269878"/>
            </a:xfrm>
            <a:prstGeom prst="line">
              <a:avLst/>
            </a:prstGeom>
            <a:gradFill>
              <a:gsLst>
                <a:gs pos="33000">
                  <a:srgbClr val="F9F9F9"/>
                </a:gs>
                <a:gs pos="100000">
                  <a:srgbClr val="D7D7D7"/>
                </a:gs>
              </a:gsLst>
              <a:lin ang="5400000" scaled="0"/>
            </a:gradFill>
            <a:ln w="28575" cap="flat" cmpd="sng" algn="ctr">
              <a:solidFill>
                <a:srgbClr val="764867"/>
              </a:solidFill>
              <a:prstDash val="solid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extLst/>
          </p:spPr>
          <p:txBody>
            <a:bodyPr lIns="117001" tIns="58500" rIns="117001" bIns="58500" anchor="ctr"/>
            <a:lstStyle/>
            <a:p>
              <a:pPr marL="0" marR="0" lvl="0" indent="0" defTabSz="1146749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505" b="0" i="0" u="none" strike="noStrike" kern="0" cap="none" spc="0" normalizeH="0" baseline="0" noProof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1" name="Line 10"/>
            <p:cNvSpPr>
              <a:spLocks noChangeShapeType="1"/>
            </p:cNvSpPr>
            <p:nvPr/>
          </p:nvSpPr>
          <p:spPr bwMode="blackWhite">
            <a:xfrm>
              <a:off x="3215384" y="2435207"/>
              <a:ext cx="0" cy="1263400"/>
            </a:xfrm>
            <a:prstGeom prst="line">
              <a:avLst/>
            </a:prstGeom>
            <a:gradFill>
              <a:gsLst>
                <a:gs pos="33000">
                  <a:srgbClr val="F9F9F9"/>
                </a:gs>
                <a:gs pos="100000">
                  <a:srgbClr val="D7D7D7"/>
                </a:gs>
              </a:gsLst>
              <a:lin ang="5400000" scaled="0"/>
            </a:gradFill>
            <a:ln w="28575" cap="flat" cmpd="sng" algn="ctr">
              <a:solidFill>
                <a:srgbClr val="764867"/>
              </a:solidFill>
              <a:prstDash val="solid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extLst/>
          </p:spPr>
          <p:txBody>
            <a:bodyPr lIns="117001" tIns="58500" rIns="117001" bIns="58500" anchor="ctr"/>
            <a:lstStyle/>
            <a:p>
              <a:pPr marL="0" marR="0" lvl="0" indent="0" defTabSz="1146749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505" b="0" i="0" u="none" strike="noStrike" kern="0" cap="none" spc="0" normalizeH="0" baseline="0" noProof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2" name="Line 11"/>
            <p:cNvSpPr>
              <a:spLocks noChangeShapeType="1"/>
            </p:cNvSpPr>
            <p:nvPr/>
          </p:nvSpPr>
          <p:spPr bwMode="blackWhite">
            <a:xfrm flipH="1">
              <a:off x="2646821" y="2436827"/>
              <a:ext cx="560465" cy="1239104"/>
            </a:xfrm>
            <a:prstGeom prst="line">
              <a:avLst/>
            </a:prstGeom>
            <a:gradFill>
              <a:gsLst>
                <a:gs pos="33000">
                  <a:srgbClr val="F9F9F9"/>
                </a:gs>
                <a:gs pos="100000">
                  <a:srgbClr val="D7D7D7"/>
                </a:gs>
              </a:gsLst>
              <a:lin ang="5400000" scaled="0"/>
            </a:gradFill>
            <a:ln w="28575" cap="flat" cmpd="sng" algn="ctr">
              <a:solidFill>
                <a:srgbClr val="764867"/>
              </a:solidFill>
              <a:prstDash val="solid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  <a:extLst/>
          </p:spPr>
          <p:txBody>
            <a:bodyPr lIns="117001" tIns="58500" rIns="117001" bIns="58500" anchor="ctr"/>
            <a:lstStyle/>
            <a:p>
              <a:pPr marL="0" marR="0" lvl="0" indent="0" defTabSz="1146749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505" b="0" i="0" u="none" strike="noStrike" kern="0" cap="none" spc="0" normalizeH="0" baseline="0" noProof="0">
                <a:ln>
                  <a:noFill/>
                </a:ln>
                <a:solidFill>
                  <a:srgbClr val="4D4D4D"/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53" name="Freeform 12"/>
            <p:cNvSpPr>
              <a:spLocks/>
            </p:cNvSpPr>
            <p:nvPr/>
          </p:nvSpPr>
          <p:spPr bwMode="blackWhite">
            <a:xfrm>
              <a:off x="2588507" y="3675935"/>
              <a:ext cx="1198682" cy="385499"/>
            </a:xfrm>
            <a:custGeom>
              <a:avLst/>
              <a:gdLst>
                <a:gd name="T0" fmla="*/ 4 w 830"/>
                <a:gd name="T1" fmla="*/ 0 h 276"/>
                <a:gd name="T2" fmla="*/ 0 w 830"/>
                <a:gd name="T3" fmla="*/ 28 h 276"/>
                <a:gd name="T4" fmla="*/ 4 w 830"/>
                <a:gd name="T5" fmla="*/ 65 h 276"/>
                <a:gd name="T6" fmla="*/ 16 w 830"/>
                <a:gd name="T7" fmla="*/ 102 h 276"/>
                <a:gd name="T8" fmla="*/ 38 w 830"/>
                <a:gd name="T9" fmla="*/ 139 h 276"/>
                <a:gd name="T10" fmla="*/ 74 w 830"/>
                <a:gd name="T11" fmla="*/ 172 h 276"/>
                <a:gd name="T12" fmla="*/ 117 w 830"/>
                <a:gd name="T13" fmla="*/ 202 h 276"/>
                <a:gd name="T14" fmla="*/ 161 w 830"/>
                <a:gd name="T15" fmla="*/ 223 h 276"/>
                <a:gd name="T16" fmla="*/ 197 w 830"/>
                <a:gd name="T17" fmla="*/ 237 h 276"/>
                <a:gd name="T18" fmla="*/ 239 w 830"/>
                <a:gd name="T19" fmla="*/ 251 h 276"/>
                <a:gd name="T20" fmla="*/ 278 w 830"/>
                <a:gd name="T21" fmla="*/ 260 h 276"/>
                <a:gd name="T22" fmla="*/ 317 w 830"/>
                <a:gd name="T23" fmla="*/ 266 h 276"/>
                <a:gd name="T24" fmla="*/ 354 w 830"/>
                <a:gd name="T25" fmla="*/ 270 h 276"/>
                <a:gd name="T26" fmla="*/ 402 w 830"/>
                <a:gd name="T27" fmla="*/ 275 h 276"/>
                <a:gd name="T28" fmla="*/ 447 w 830"/>
                <a:gd name="T29" fmla="*/ 273 h 276"/>
                <a:gd name="T30" fmla="*/ 490 w 830"/>
                <a:gd name="T31" fmla="*/ 270 h 276"/>
                <a:gd name="T32" fmla="*/ 541 w 830"/>
                <a:gd name="T33" fmla="*/ 265 h 276"/>
                <a:gd name="T34" fmla="*/ 579 w 830"/>
                <a:gd name="T35" fmla="*/ 255 h 276"/>
                <a:gd name="T36" fmla="*/ 620 w 830"/>
                <a:gd name="T37" fmla="*/ 244 h 276"/>
                <a:gd name="T38" fmla="*/ 659 w 830"/>
                <a:gd name="T39" fmla="*/ 230 h 276"/>
                <a:gd name="T40" fmla="*/ 686 w 830"/>
                <a:gd name="T41" fmla="*/ 219 h 276"/>
                <a:gd name="T42" fmla="*/ 715 w 830"/>
                <a:gd name="T43" fmla="*/ 201 h 276"/>
                <a:gd name="T44" fmla="*/ 737 w 830"/>
                <a:gd name="T45" fmla="*/ 186 h 276"/>
                <a:gd name="T46" fmla="*/ 762 w 830"/>
                <a:gd name="T47" fmla="*/ 166 h 276"/>
                <a:gd name="T48" fmla="*/ 785 w 830"/>
                <a:gd name="T49" fmla="*/ 147 h 276"/>
                <a:gd name="T50" fmla="*/ 800 w 830"/>
                <a:gd name="T51" fmla="*/ 125 h 276"/>
                <a:gd name="T52" fmla="*/ 814 w 830"/>
                <a:gd name="T53" fmla="*/ 100 h 276"/>
                <a:gd name="T54" fmla="*/ 824 w 830"/>
                <a:gd name="T55" fmla="*/ 73 h 276"/>
                <a:gd name="T56" fmla="*/ 829 w 830"/>
                <a:gd name="T57" fmla="*/ 40 h 276"/>
                <a:gd name="T58" fmla="*/ 827 w 830"/>
                <a:gd name="T59" fmla="*/ 1 h 276"/>
                <a:gd name="T60" fmla="*/ 4 w 830"/>
                <a:gd name="T61" fmla="*/ 0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830" h="276">
                  <a:moveTo>
                    <a:pt x="4" y="0"/>
                  </a:moveTo>
                  <a:lnTo>
                    <a:pt x="0" y="28"/>
                  </a:lnTo>
                  <a:lnTo>
                    <a:pt x="4" y="65"/>
                  </a:lnTo>
                  <a:lnTo>
                    <a:pt x="16" y="102"/>
                  </a:lnTo>
                  <a:lnTo>
                    <a:pt x="38" y="139"/>
                  </a:lnTo>
                  <a:lnTo>
                    <a:pt x="74" y="172"/>
                  </a:lnTo>
                  <a:lnTo>
                    <a:pt x="117" y="202"/>
                  </a:lnTo>
                  <a:lnTo>
                    <a:pt x="161" y="223"/>
                  </a:lnTo>
                  <a:lnTo>
                    <a:pt x="197" y="237"/>
                  </a:lnTo>
                  <a:lnTo>
                    <a:pt x="239" y="251"/>
                  </a:lnTo>
                  <a:lnTo>
                    <a:pt x="278" y="260"/>
                  </a:lnTo>
                  <a:lnTo>
                    <a:pt x="317" y="266"/>
                  </a:lnTo>
                  <a:lnTo>
                    <a:pt x="354" y="270"/>
                  </a:lnTo>
                  <a:lnTo>
                    <a:pt x="402" y="275"/>
                  </a:lnTo>
                  <a:lnTo>
                    <a:pt x="447" y="273"/>
                  </a:lnTo>
                  <a:lnTo>
                    <a:pt x="490" y="270"/>
                  </a:lnTo>
                  <a:lnTo>
                    <a:pt x="541" y="265"/>
                  </a:lnTo>
                  <a:lnTo>
                    <a:pt x="579" y="255"/>
                  </a:lnTo>
                  <a:lnTo>
                    <a:pt x="620" y="244"/>
                  </a:lnTo>
                  <a:lnTo>
                    <a:pt x="659" y="230"/>
                  </a:lnTo>
                  <a:lnTo>
                    <a:pt x="686" y="219"/>
                  </a:lnTo>
                  <a:lnTo>
                    <a:pt x="715" y="201"/>
                  </a:lnTo>
                  <a:lnTo>
                    <a:pt x="737" y="186"/>
                  </a:lnTo>
                  <a:lnTo>
                    <a:pt x="762" y="166"/>
                  </a:lnTo>
                  <a:lnTo>
                    <a:pt x="785" y="147"/>
                  </a:lnTo>
                  <a:lnTo>
                    <a:pt x="800" y="125"/>
                  </a:lnTo>
                  <a:lnTo>
                    <a:pt x="814" y="100"/>
                  </a:lnTo>
                  <a:lnTo>
                    <a:pt x="824" y="73"/>
                  </a:lnTo>
                  <a:lnTo>
                    <a:pt x="829" y="40"/>
                  </a:lnTo>
                  <a:lnTo>
                    <a:pt x="827" y="1"/>
                  </a:lnTo>
                  <a:lnTo>
                    <a:pt x="4" y="0"/>
                  </a:lnTo>
                </a:path>
              </a:pathLst>
            </a:custGeom>
            <a:solidFill>
              <a:srgbClr val="764867"/>
            </a:solidFill>
            <a:ln w="25400" cap="flat" cmpd="sng" algn="ctr">
              <a:noFill/>
              <a:prstDash val="solid"/>
            </a:ln>
            <a:effectLst/>
          </p:spPr>
          <p:txBody>
            <a:bodyPr lIns="117001" tIns="58500" rIns="117001" bIns="58500" anchor="ctr"/>
            <a:lstStyle/>
            <a:p>
              <a:pPr defTabSz="1219139">
                <a:lnSpc>
                  <a:spcPct val="120000"/>
                </a:lnSpc>
              </a:pPr>
              <a:endParaRPr lang="zh-CN" altLang="en-US" sz="5142" b="1" kern="0">
                <a:solidFill>
                  <a:sysClr val="window" lastClr="FFFFFF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325677" y="3131507"/>
            <a:ext cx="3375905" cy="3626440"/>
            <a:chOff x="417647" y="2853811"/>
            <a:chExt cx="2996636" cy="3509233"/>
          </a:xfrm>
        </p:grpSpPr>
        <p:grpSp>
          <p:nvGrpSpPr>
            <p:cNvPr id="12" name="组合 11"/>
            <p:cNvGrpSpPr/>
            <p:nvPr/>
          </p:nvGrpSpPr>
          <p:grpSpPr>
            <a:xfrm>
              <a:off x="1375663" y="2853811"/>
              <a:ext cx="1080605" cy="1080605"/>
              <a:chOff x="4780930" y="645696"/>
              <a:chExt cx="1080605" cy="1080605"/>
            </a:xfrm>
          </p:grpSpPr>
          <p:sp>
            <p:nvSpPr>
              <p:cNvPr id="9" name="椭圆 8"/>
              <p:cNvSpPr/>
              <p:nvPr/>
            </p:nvSpPr>
            <p:spPr>
              <a:xfrm>
                <a:off x="4780930" y="645696"/>
                <a:ext cx="1080605" cy="1080605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6">
                      <a:lumMod val="5000"/>
                      <a:lumOff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3500000" scaled="1"/>
                <a:tileRect/>
              </a:gradFill>
              <a:ln w="34925">
                <a:gradFill flip="none" rotWithShape="1"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2700000" scaled="1"/>
                  <a:tileRect/>
                </a:gradFill>
              </a:ln>
              <a:effectLst>
                <a:outerShdw blurRad="177800" dist="1270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椭圆 10"/>
              <p:cNvSpPr/>
              <p:nvPr/>
            </p:nvSpPr>
            <p:spPr>
              <a:xfrm>
                <a:off x="4867705" y="722899"/>
                <a:ext cx="956252" cy="956252"/>
              </a:xfrm>
              <a:prstGeom prst="ellipse">
                <a:avLst/>
              </a:prstGeom>
              <a:solidFill>
                <a:srgbClr val="8F577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zh-CN" altLang="en-US" b="1" dirty="0" smtClean="0">
                    <a:latin typeface="+mn-ea"/>
                  </a:rPr>
                  <a:t>介绍</a:t>
                </a:r>
                <a:endParaRPr lang="zh-CN" altLang="en-US" sz="2800" b="1" dirty="0">
                  <a:latin typeface="+mn-ea"/>
                </a:endParaRPr>
              </a:p>
            </p:txBody>
          </p:sp>
        </p:grpSp>
        <p:sp>
          <p:nvSpPr>
            <p:cNvPr id="65" name="文本框 64"/>
            <p:cNvSpPr txBox="1"/>
            <p:nvPr/>
          </p:nvSpPr>
          <p:spPr>
            <a:xfrm flipH="1">
              <a:off x="417647" y="4129326"/>
              <a:ext cx="2996636" cy="22337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dirty="0">
                  <a:solidFill>
                    <a:schemeClr val="accent2">
                      <a:lumMod val="75000"/>
                    </a:schemeClr>
                  </a:solidFill>
                </a:rPr>
                <a:t>我们坚定不移的相信，民族的就是世界的，相信通过我们的努力可以为“中国梦”的实现尽一份力。我们将矢志不渝地完善自我，不断创新，不断奋斗，通过集结每一位热爱民族文化的人，把中华优秀的古典文化推广到世界的每个角落，让世界为中华文化喝彩。</a:t>
              </a:r>
            </a:p>
            <a:p>
              <a:pPr algn="ctr"/>
              <a:endParaRPr lang="zh-CN" altLang="en-US" sz="1600" dirty="0">
                <a:solidFill>
                  <a:srgbClr val="764867"/>
                </a:solidFill>
              </a:endParaRPr>
            </a:p>
          </p:txBody>
        </p:sp>
      </p:grpSp>
      <p:grpSp>
        <p:nvGrpSpPr>
          <p:cNvPr id="66" name="组合 65"/>
          <p:cNvGrpSpPr/>
          <p:nvPr/>
        </p:nvGrpSpPr>
        <p:grpSpPr>
          <a:xfrm>
            <a:off x="8807687" y="1456867"/>
            <a:ext cx="2996636" cy="2498592"/>
            <a:chOff x="417647" y="2853811"/>
            <a:chExt cx="2996636" cy="2498592"/>
          </a:xfrm>
        </p:grpSpPr>
        <p:grpSp>
          <p:nvGrpSpPr>
            <p:cNvPr id="67" name="组合 66"/>
            <p:cNvGrpSpPr/>
            <p:nvPr/>
          </p:nvGrpSpPr>
          <p:grpSpPr>
            <a:xfrm>
              <a:off x="1375663" y="2853811"/>
              <a:ext cx="1080605" cy="1080605"/>
              <a:chOff x="4780930" y="645696"/>
              <a:chExt cx="1080605" cy="1080605"/>
            </a:xfrm>
          </p:grpSpPr>
          <p:sp>
            <p:nvSpPr>
              <p:cNvPr id="71" name="椭圆 70"/>
              <p:cNvSpPr/>
              <p:nvPr/>
            </p:nvSpPr>
            <p:spPr>
              <a:xfrm>
                <a:off x="4780930" y="645696"/>
                <a:ext cx="1080605" cy="1080605"/>
              </a:xfrm>
              <a:prstGeom prst="ellipse">
                <a:avLst/>
              </a:prstGeom>
              <a:gradFill flip="none" rotWithShape="1">
                <a:gsLst>
                  <a:gs pos="0">
                    <a:schemeClr val="accent6">
                      <a:lumMod val="5000"/>
                      <a:lumOff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3500000" scaled="1"/>
                <a:tileRect/>
              </a:gradFill>
              <a:ln w="34925">
                <a:gradFill flip="none" rotWithShape="1">
                  <a:gsLst>
                    <a:gs pos="0">
                      <a:schemeClr val="accent1">
                        <a:lumMod val="5000"/>
                        <a:lumOff val="95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2700000" scaled="1"/>
                  <a:tileRect/>
                </a:gradFill>
              </a:ln>
              <a:effectLst>
                <a:outerShdw blurRad="177800" dist="1270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001F5E"/>
                  </a:solidFill>
                </a:endParaRPr>
              </a:p>
            </p:txBody>
          </p:sp>
          <p:sp>
            <p:nvSpPr>
              <p:cNvPr id="72" name="椭圆 71"/>
              <p:cNvSpPr/>
              <p:nvPr/>
            </p:nvSpPr>
            <p:spPr>
              <a:xfrm>
                <a:off x="4881139" y="719945"/>
                <a:ext cx="956252" cy="956252"/>
              </a:xfrm>
              <a:prstGeom prst="ellipse">
                <a:avLst/>
              </a:prstGeom>
              <a:solidFill>
                <a:srgbClr val="001F5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zh-CN" altLang="en-US" b="1" dirty="0" smtClean="0">
                    <a:solidFill>
                      <a:schemeClr val="bg1"/>
                    </a:solidFill>
                    <a:latin typeface="+mn-ea"/>
                  </a:rPr>
                  <a:t>主旨</a:t>
                </a:r>
                <a:endParaRPr lang="zh-CN" altLang="en-US" sz="3200" b="1" dirty="0">
                  <a:solidFill>
                    <a:schemeClr val="bg1"/>
                  </a:solidFill>
                  <a:latin typeface="+mn-ea"/>
                </a:endParaRPr>
              </a:p>
            </p:txBody>
          </p:sp>
        </p:grpSp>
        <p:sp>
          <p:nvSpPr>
            <p:cNvPr id="70" name="文本框 69"/>
            <p:cNvSpPr txBox="1"/>
            <p:nvPr/>
          </p:nvSpPr>
          <p:spPr>
            <a:xfrm flipH="1">
              <a:off x="417647" y="4275185"/>
              <a:ext cx="2996636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dirty="0">
                  <a:solidFill>
                    <a:srgbClr val="001F5E"/>
                  </a:solidFill>
                </a:rPr>
                <a:t>秉承中华五千年的文化，诚信经营，以“民族的就是世界的”为经营理念，坚持“精诚服务，不断创新”的宗旨。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7541274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822032" y="1999591"/>
            <a:ext cx="454793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b="1" spc="300" dirty="0" smtClean="0">
                <a:solidFill>
                  <a:srgbClr val="68414D"/>
                </a:solidFill>
                <a:latin typeface="+mn-ea"/>
              </a:rPr>
              <a:t>PART 02</a:t>
            </a:r>
            <a:endParaRPr lang="zh-CN" altLang="en-US" sz="6000" b="1" spc="300" dirty="0">
              <a:solidFill>
                <a:srgbClr val="68414D"/>
              </a:solidFill>
              <a:latin typeface="+mn-ea"/>
            </a:endParaRPr>
          </a:p>
        </p:txBody>
      </p:sp>
      <p:cxnSp>
        <p:nvCxnSpPr>
          <p:cNvPr id="12" name="直接连接符 11"/>
          <p:cNvCxnSpPr/>
          <p:nvPr/>
        </p:nvCxnSpPr>
        <p:spPr>
          <a:xfrm>
            <a:off x="4058653" y="3031296"/>
            <a:ext cx="4074694" cy="0"/>
          </a:xfrm>
          <a:prstGeom prst="line">
            <a:avLst/>
          </a:prstGeom>
          <a:ln w="38100">
            <a:solidFill>
              <a:srgbClr val="8F57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3930316" y="3214764"/>
            <a:ext cx="43313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b="1" spc="600" dirty="0" smtClean="0">
                <a:solidFill>
                  <a:srgbClr val="68414D"/>
                </a:solidFill>
              </a:rPr>
              <a:t>网站设计</a:t>
            </a:r>
          </a:p>
        </p:txBody>
      </p:sp>
      <p:cxnSp>
        <p:nvCxnSpPr>
          <p:cNvPr id="31" name="直接连接符 30"/>
          <p:cNvCxnSpPr/>
          <p:nvPr/>
        </p:nvCxnSpPr>
        <p:spPr>
          <a:xfrm>
            <a:off x="4058653" y="4106117"/>
            <a:ext cx="4074694" cy="0"/>
          </a:xfrm>
          <a:prstGeom prst="line">
            <a:avLst/>
          </a:prstGeom>
          <a:ln w="38100">
            <a:solidFill>
              <a:srgbClr val="8F577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>
            <a:off x="3960396" y="4212078"/>
            <a:ext cx="427120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1200" dirty="0">
                <a:solidFill>
                  <a:srgbClr val="68414D"/>
                </a:solidFill>
              </a:rPr>
              <a:t>Kapok is a very beautiful </a:t>
            </a:r>
            <a:r>
              <a:rPr lang="en-US" altLang="zh-CN" sz="1200" dirty="0" err="1" smtClean="0">
                <a:solidFill>
                  <a:srgbClr val="68414D"/>
                </a:solidFill>
              </a:rPr>
              <a:t>flower.I</a:t>
            </a:r>
            <a:r>
              <a:rPr lang="en-US" altLang="zh-CN" sz="1200" dirty="0" smtClean="0">
                <a:solidFill>
                  <a:srgbClr val="68414D"/>
                </a:solidFill>
              </a:rPr>
              <a:t> like </a:t>
            </a:r>
            <a:r>
              <a:rPr lang="en-US" altLang="zh-CN" sz="1200" dirty="0">
                <a:solidFill>
                  <a:srgbClr val="68414D"/>
                </a:solidFill>
              </a:rPr>
              <a:t>it </a:t>
            </a:r>
            <a:r>
              <a:rPr lang="en-US" altLang="zh-CN" sz="1200" dirty="0" err="1" smtClean="0">
                <a:solidFill>
                  <a:srgbClr val="68414D"/>
                </a:solidFill>
              </a:rPr>
              <a:t>best.It</a:t>
            </a:r>
            <a:r>
              <a:rPr lang="en-US" altLang="zh-CN" sz="1200" dirty="0" smtClean="0">
                <a:solidFill>
                  <a:srgbClr val="68414D"/>
                </a:solidFill>
              </a:rPr>
              <a:t> </a:t>
            </a:r>
            <a:r>
              <a:rPr lang="en-US" altLang="zh-CN" sz="1200" dirty="0">
                <a:solidFill>
                  <a:srgbClr val="68414D"/>
                </a:solidFill>
              </a:rPr>
              <a:t>has straight </a:t>
            </a:r>
            <a:r>
              <a:rPr lang="en-US" altLang="zh-CN" sz="1200" dirty="0" err="1">
                <a:solidFill>
                  <a:srgbClr val="68414D"/>
                </a:solidFill>
              </a:rPr>
              <a:t>trunk,and</a:t>
            </a:r>
            <a:r>
              <a:rPr lang="en-US" altLang="zh-CN" sz="1200" dirty="0">
                <a:solidFill>
                  <a:srgbClr val="68414D"/>
                </a:solidFill>
              </a:rPr>
              <a:t> beautiful </a:t>
            </a:r>
            <a:r>
              <a:rPr lang="en-US" altLang="zh-CN" sz="1200" dirty="0" err="1">
                <a:solidFill>
                  <a:srgbClr val="68414D"/>
                </a:solidFill>
              </a:rPr>
              <a:t>flowers.The</a:t>
            </a:r>
            <a:r>
              <a:rPr lang="en-US" altLang="zh-CN" sz="1200" dirty="0">
                <a:solidFill>
                  <a:srgbClr val="68414D"/>
                </a:solidFill>
              </a:rPr>
              <a:t> color of the flower is usually </a:t>
            </a:r>
            <a:r>
              <a:rPr lang="en-US" altLang="zh-CN" sz="1200" dirty="0" err="1" smtClean="0">
                <a:solidFill>
                  <a:srgbClr val="68414D"/>
                </a:solidFill>
              </a:rPr>
              <a:t>redwhich</a:t>
            </a:r>
            <a:r>
              <a:rPr lang="en-US" altLang="zh-CN" sz="1200" dirty="0" smtClean="0">
                <a:solidFill>
                  <a:srgbClr val="68414D"/>
                </a:solidFill>
              </a:rPr>
              <a:t> </a:t>
            </a:r>
            <a:r>
              <a:rPr lang="en-US" altLang="zh-CN" sz="1200" dirty="0">
                <a:solidFill>
                  <a:srgbClr val="68414D"/>
                </a:solidFill>
              </a:rPr>
              <a:t>is very popular among Chinese.</a:t>
            </a:r>
            <a:endParaRPr lang="zh-CN" altLang="en-US" sz="1200" dirty="0">
              <a:solidFill>
                <a:srgbClr val="6841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5226540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75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4" grpId="0"/>
      <p:bldP spid="1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30"/>
          <p:cNvSpPr txBox="1"/>
          <p:nvPr/>
        </p:nvSpPr>
        <p:spPr>
          <a:xfrm>
            <a:off x="7950399" y="1098670"/>
            <a:ext cx="2197919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rgbClr val="001F5E"/>
                </a:solidFill>
                <a:latin typeface="微软雅黑" pitchFamily="34" charset="-122"/>
                <a:ea typeface="微软雅黑" pitchFamily="34" charset="-122"/>
              </a:rPr>
              <a:t>主题鲜明</a:t>
            </a:r>
            <a:endParaRPr lang="zh-CN" altLang="en-US" sz="2000" b="1" dirty="0">
              <a:solidFill>
                <a:srgbClr val="001F5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3" name="TextBox 30"/>
          <p:cNvSpPr txBox="1"/>
          <p:nvPr/>
        </p:nvSpPr>
        <p:spPr>
          <a:xfrm>
            <a:off x="9931111" y="5017463"/>
            <a:ext cx="1808298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001F5E"/>
                </a:solidFill>
                <a:latin typeface="微软雅黑" pitchFamily="34" charset="-122"/>
                <a:ea typeface="微软雅黑" pitchFamily="34" charset="-122"/>
              </a:rPr>
              <a:t>布局合理</a:t>
            </a:r>
          </a:p>
        </p:txBody>
      </p:sp>
      <p:sp>
        <p:nvSpPr>
          <p:cNvPr id="36" name="TextBox 30"/>
          <p:cNvSpPr txBox="1"/>
          <p:nvPr/>
        </p:nvSpPr>
        <p:spPr>
          <a:xfrm>
            <a:off x="6229391" y="5017462"/>
            <a:ext cx="1962629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001F5E"/>
                </a:solidFill>
                <a:latin typeface="微软雅黑" pitchFamily="34" charset="-122"/>
                <a:ea typeface="微软雅黑" pitchFamily="34" charset="-122"/>
              </a:rPr>
              <a:t>技巧特色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10647123" y="2443014"/>
            <a:ext cx="1561904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001F5E"/>
                </a:solidFill>
                <a:latin typeface="微软雅黑" pitchFamily="34" charset="-122"/>
                <a:ea typeface="微软雅黑" pitchFamily="34" charset="-122"/>
              </a:rPr>
              <a:t>色调和谐</a:t>
            </a:r>
          </a:p>
        </p:txBody>
      </p:sp>
      <p:sp>
        <p:nvSpPr>
          <p:cNvPr id="39" name="TextBox 30"/>
          <p:cNvSpPr txBox="1"/>
          <p:nvPr/>
        </p:nvSpPr>
        <p:spPr>
          <a:xfrm>
            <a:off x="5937336" y="2443013"/>
            <a:ext cx="1653436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001F5E"/>
                </a:solidFill>
                <a:latin typeface="微软雅黑" pitchFamily="34" charset="-122"/>
                <a:ea typeface="微软雅黑" pitchFamily="34" charset="-122"/>
              </a:rPr>
              <a:t>网站稳定</a:t>
            </a:r>
          </a:p>
        </p:txBody>
      </p:sp>
      <p:sp>
        <p:nvSpPr>
          <p:cNvPr id="60" name="Freeform 7"/>
          <p:cNvSpPr>
            <a:spLocks noChangeArrowheads="1"/>
          </p:cNvSpPr>
          <p:nvPr/>
        </p:nvSpPr>
        <p:spPr bwMode="auto">
          <a:xfrm>
            <a:off x="8443993" y="1553226"/>
            <a:ext cx="1253066" cy="1001996"/>
          </a:xfrm>
          <a:custGeom>
            <a:avLst/>
            <a:gdLst>
              <a:gd name="T0" fmla="*/ 2684 w 2684"/>
              <a:gd name="T1" fmla="*/ 2365 h 2365"/>
              <a:gd name="T2" fmla="*/ 1342 w 2684"/>
              <a:gd name="T3" fmla="*/ 0 h 2365"/>
              <a:gd name="T4" fmla="*/ 0 w 2684"/>
              <a:gd name="T5" fmla="*/ 2365 h 2365"/>
              <a:gd name="T6" fmla="*/ 2684 w 2684"/>
              <a:gd name="T7" fmla="*/ 2365 h 2365"/>
              <a:gd name="T8" fmla="*/ 0 60000 65536"/>
              <a:gd name="T9" fmla="*/ 0 60000 65536"/>
              <a:gd name="T10" fmla="*/ 0 60000 65536"/>
              <a:gd name="T11" fmla="*/ 0 60000 65536"/>
              <a:gd name="T12" fmla="*/ 0 w 2684"/>
              <a:gd name="T13" fmla="*/ 0 h 2365"/>
              <a:gd name="T14" fmla="*/ 2684 w 2684"/>
              <a:gd name="T15" fmla="*/ 2365 h 236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684" h="2365">
                <a:moveTo>
                  <a:pt x="2684" y="2365"/>
                </a:moveTo>
                <a:lnTo>
                  <a:pt x="1342" y="0"/>
                </a:lnTo>
                <a:lnTo>
                  <a:pt x="0" y="2365"/>
                </a:lnTo>
                <a:lnTo>
                  <a:pt x="2684" y="2365"/>
                </a:lnTo>
                <a:close/>
              </a:path>
            </a:pathLst>
          </a:custGeom>
          <a:solidFill>
            <a:srgbClr val="001F5E"/>
          </a:solidFill>
          <a:ln w="34925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2700000" scaled="1"/>
              <a:tileRect/>
            </a:gradFill>
          </a:ln>
          <a:effectLst>
            <a:outerShdw blurRad="177800" dist="127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zh-CN">
              <a:solidFill>
                <a:schemeClr val="lt1"/>
              </a:solidFill>
              <a:sym typeface="宋体" pitchFamily="2" charset="-122"/>
            </a:endParaRPr>
          </a:p>
        </p:txBody>
      </p:sp>
      <p:sp>
        <p:nvSpPr>
          <p:cNvPr id="61" name="Freeform 8"/>
          <p:cNvSpPr>
            <a:spLocks noChangeArrowheads="1"/>
          </p:cNvSpPr>
          <p:nvPr/>
        </p:nvSpPr>
        <p:spPr bwMode="auto">
          <a:xfrm>
            <a:off x="7214992" y="2596903"/>
            <a:ext cx="1229001" cy="1177750"/>
          </a:xfrm>
          <a:custGeom>
            <a:avLst/>
            <a:gdLst>
              <a:gd name="T0" fmla="*/ 2664 w 2664"/>
              <a:gd name="T1" fmla="*/ 0 h 2553"/>
              <a:gd name="T2" fmla="*/ 0 w 2664"/>
              <a:gd name="T3" fmla="*/ 546 h 2553"/>
              <a:gd name="T4" fmla="*/ 1835 w 2664"/>
              <a:gd name="T5" fmla="*/ 2553 h 2553"/>
              <a:gd name="T6" fmla="*/ 2664 w 2664"/>
              <a:gd name="T7" fmla="*/ 0 h 2553"/>
              <a:gd name="T8" fmla="*/ 0 60000 65536"/>
              <a:gd name="T9" fmla="*/ 0 60000 65536"/>
              <a:gd name="T10" fmla="*/ 0 60000 65536"/>
              <a:gd name="T11" fmla="*/ 0 60000 65536"/>
              <a:gd name="T12" fmla="*/ 0 w 2664"/>
              <a:gd name="T13" fmla="*/ 0 h 2553"/>
              <a:gd name="T14" fmla="*/ 2664 w 2664"/>
              <a:gd name="T15" fmla="*/ 2553 h 2553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664" h="2553">
                <a:moveTo>
                  <a:pt x="2664" y="0"/>
                </a:moveTo>
                <a:lnTo>
                  <a:pt x="0" y="546"/>
                </a:lnTo>
                <a:lnTo>
                  <a:pt x="1835" y="2553"/>
                </a:lnTo>
                <a:lnTo>
                  <a:pt x="2664" y="0"/>
                </a:lnTo>
                <a:close/>
              </a:path>
            </a:pathLst>
          </a:custGeom>
          <a:solidFill>
            <a:srgbClr val="001F5E"/>
          </a:solidFill>
          <a:ln w="34925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2700000" scaled="1"/>
              <a:tileRect/>
            </a:gradFill>
          </a:ln>
          <a:effectLst>
            <a:outerShdw blurRad="177800" dist="127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zh-CN">
              <a:solidFill>
                <a:schemeClr val="lt1"/>
              </a:solidFill>
              <a:sym typeface="宋体" pitchFamily="2" charset="-122"/>
            </a:endParaRPr>
          </a:p>
        </p:txBody>
      </p:sp>
      <p:sp>
        <p:nvSpPr>
          <p:cNvPr id="62" name="Freeform 9"/>
          <p:cNvSpPr>
            <a:spLocks noChangeArrowheads="1"/>
          </p:cNvSpPr>
          <p:nvPr/>
        </p:nvSpPr>
        <p:spPr bwMode="auto">
          <a:xfrm>
            <a:off x="7950399" y="3774653"/>
            <a:ext cx="1098960" cy="1131404"/>
          </a:xfrm>
          <a:custGeom>
            <a:avLst/>
            <a:gdLst>
              <a:gd name="T0" fmla="*/ 305 w 2476"/>
              <a:gd name="T1" fmla="*/ 0 h 2702"/>
              <a:gd name="T2" fmla="*/ 0 w 2476"/>
              <a:gd name="T3" fmla="*/ 2702 h 2702"/>
              <a:gd name="T4" fmla="*/ 2476 w 2476"/>
              <a:gd name="T5" fmla="*/ 1578 h 2702"/>
              <a:gd name="T6" fmla="*/ 305 w 2476"/>
              <a:gd name="T7" fmla="*/ 0 h 2702"/>
              <a:gd name="T8" fmla="*/ 0 60000 65536"/>
              <a:gd name="T9" fmla="*/ 0 60000 65536"/>
              <a:gd name="T10" fmla="*/ 0 60000 65536"/>
              <a:gd name="T11" fmla="*/ 0 60000 65536"/>
              <a:gd name="T12" fmla="*/ 0 w 2476"/>
              <a:gd name="T13" fmla="*/ 0 h 2702"/>
              <a:gd name="T14" fmla="*/ 2476 w 2476"/>
              <a:gd name="T15" fmla="*/ 2702 h 270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476" h="2702">
                <a:moveTo>
                  <a:pt x="305" y="0"/>
                </a:moveTo>
                <a:lnTo>
                  <a:pt x="0" y="2702"/>
                </a:lnTo>
                <a:lnTo>
                  <a:pt x="2476" y="1578"/>
                </a:lnTo>
                <a:lnTo>
                  <a:pt x="305" y="0"/>
                </a:lnTo>
                <a:close/>
              </a:path>
            </a:pathLst>
          </a:custGeom>
          <a:solidFill>
            <a:srgbClr val="001F5E"/>
          </a:solidFill>
          <a:ln w="34925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2700000" scaled="1"/>
              <a:tileRect/>
            </a:gradFill>
          </a:ln>
          <a:effectLst>
            <a:outerShdw blurRad="177800" dist="127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zh-CN">
              <a:solidFill>
                <a:schemeClr val="lt1"/>
              </a:solidFill>
              <a:sym typeface="宋体" pitchFamily="2" charset="-122"/>
            </a:endParaRPr>
          </a:p>
        </p:txBody>
      </p:sp>
      <p:sp>
        <p:nvSpPr>
          <p:cNvPr id="63" name="Freeform 10"/>
          <p:cNvSpPr>
            <a:spLocks noChangeArrowheads="1"/>
          </p:cNvSpPr>
          <p:nvPr/>
        </p:nvSpPr>
        <p:spPr bwMode="auto">
          <a:xfrm>
            <a:off x="9070525" y="3774653"/>
            <a:ext cx="1167892" cy="1131403"/>
          </a:xfrm>
          <a:custGeom>
            <a:avLst/>
            <a:gdLst>
              <a:gd name="T0" fmla="*/ 0 w 2476"/>
              <a:gd name="T1" fmla="*/ 1578 h 2702"/>
              <a:gd name="T2" fmla="*/ 2476 w 2476"/>
              <a:gd name="T3" fmla="*/ 2702 h 2702"/>
              <a:gd name="T4" fmla="*/ 2172 w 2476"/>
              <a:gd name="T5" fmla="*/ 0 h 2702"/>
              <a:gd name="T6" fmla="*/ 0 w 2476"/>
              <a:gd name="T7" fmla="*/ 1578 h 2702"/>
              <a:gd name="T8" fmla="*/ 0 60000 65536"/>
              <a:gd name="T9" fmla="*/ 0 60000 65536"/>
              <a:gd name="T10" fmla="*/ 0 60000 65536"/>
              <a:gd name="T11" fmla="*/ 0 60000 65536"/>
              <a:gd name="T12" fmla="*/ 0 w 2476"/>
              <a:gd name="T13" fmla="*/ 0 h 2702"/>
              <a:gd name="T14" fmla="*/ 2476 w 2476"/>
              <a:gd name="T15" fmla="*/ 2702 h 270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476" h="2702">
                <a:moveTo>
                  <a:pt x="0" y="1578"/>
                </a:moveTo>
                <a:lnTo>
                  <a:pt x="2476" y="2702"/>
                </a:lnTo>
                <a:lnTo>
                  <a:pt x="2172" y="0"/>
                </a:lnTo>
                <a:lnTo>
                  <a:pt x="0" y="1578"/>
                </a:lnTo>
                <a:close/>
              </a:path>
            </a:pathLst>
          </a:custGeom>
          <a:solidFill>
            <a:srgbClr val="001F5E"/>
          </a:solidFill>
          <a:ln w="34925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2700000" scaled="1"/>
              <a:tileRect/>
            </a:gradFill>
          </a:ln>
          <a:effectLst>
            <a:outerShdw blurRad="177800" dist="127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zh-CN">
              <a:solidFill>
                <a:schemeClr val="lt1"/>
              </a:solidFill>
              <a:sym typeface="宋体" pitchFamily="2" charset="-122"/>
            </a:endParaRPr>
          </a:p>
        </p:txBody>
      </p:sp>
      <p:sp>
        <p:nvSpPr>
          <p:cNvPr id="64" name="Freeform 11"/>
          <p:cNvSpPr>
            <a:spLocks noChangeArrowheads="1"/>
          </p:cNvSpPr>
          <p:nvPr/>
        </p:nvSpPr>
        <p:spPr bwMode="auto">
          <a:xfrm>
            <a:off x="9697059" y="2574099"/>
            <a:ext cx="1244716" cy="1233030"/>
          </a:xfrm>
          <a:custGeom>
            <a:avLst/>
            <a:gdLst>
              <a:gd name="T0" fmla="*/ 830 w 2664"/>
              <a:gd name="T1" fmla="*/ 2553 h 2553"/>
              <a:gd name="T2" fmla="*/ 2664 w 2664"/>
              <a:gd name="T3" fmla="*/ 546 h 2553"/>
              <a:gd name="T4" fmla="*/ 0 w 2664"/>
              <a:gd name="T5" fmla="*/ 0 h 2553"/>
              <a:gd name="T6" fmla="*/ 830 w 2664"/>
              <a:gd name="T7" fmla="*/ 2553 h 2553"/>
              <a:gd name="T8" fmla="*/ 0 60000 65536"/>
              <a:gd name="T9" fmla="*/ 0 60000 65536"/>
              <a:gd name="T10" fmla="*/ 0 60000 65536"/>
              <a:gd name="T11" fmla="*/ 0 60000 65536"/>
              <a:gd name="T12" fmla="*/ 0 w 2664"/>
              <a:gd name="T13" fmla="*/ 0 h 2553"/>
              <a:gd name="T14" fmla="*/ 2664 w 2664"/>
              <a:gd name="T15" fmla="*/ 2553 h 2553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664" h="2553">
                <a:moveTo>
                  <a:pt x="830" y="2553"/>
                </a:moveTo>
                <a:lnTo>
                  <a:pt x="2664" y="546"/>
                </a:lnTo>
                <a:lnTo>
                  <a:pt x="0" y="0"/>
                </a:lnTo>
                <a:lnTo>
                  <a:pt x="830" y="2553"/>
                </a:lnTo>
                <a:close/>
              </a:path>
            </a:pathLst>
          </a:custGeom>
          <a:solidFill>
            <a:srgbClr val="001F5E"/>
          </a:solidFill>
          <a:ln w="34925">
            <a:gradFill flip="none" rotWithShape="1">
              <a:gsLst>
                <a:gs pos="0">
                  <a:schemeClr val="accent1">
                    <a:lumMod val="5000"/>
                    <a:lumOff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2700000" scaled="1"/>
              <a:tileRect/>
            </a:gradFill>
          </a:ln>
          <a:effectLst>
            <a:outerShdw blurRad="177800" dist="1270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zh-CN">
              <a:solidFill>
                <a:schemeClr val="lt1"/>
              </a:solidFill>
              <a:sym typeface="宋体" pitchFamily="2" charset="-122"/>
            </a:endParaRPr>
          </a:p>
        </p:txBody>
      </p:sp>
      <p:sp>
        <p:nvSpPr>
          <p:cNvPr id="65" name="矩形 7"/>
          <p:cNvSpPr>
            <a:spLocks noChangeArrowheads="1"/>
          </p:cNvSpPr>
          <p:nvPr/>
        </p:nvSpPr>
        <p:spPr bwMode="auto">
          <a:xfrm>
            <a:off x="8832401" y="1900336"/>
            <a:ext cx="476249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bg1"/>
                </a:solidFill>
                <a:latin typeface="+mj-ea"/>
                <a:ea typeface="+mj-ea"/>
                <a:sym typeface="Swiss911 UCm BT" pitchFamily="2" charset="0"/>
              </a:rPr>
              <a:t>01</a:t>
            </a:r>
            <a:endParaRPr lang="zh-CN" altLang="en-US" sz="3200" b="1" dirty="0">
              <a:solidFill>
                <a:schemeClr val="bg1"/>
              </a:solidFill>
              <a:latin typeface="+mj-ea"/>
              <a:ea typeface="+mj-ea"/>
              <a:sym typeface="Swiss911 UCm BT" pitchFamily="2" charset="0"/>
            </a:endParaRPr>
          </a:p>
        </p:txBody>
      </p:sp>
      <p:sp>
        <p:nvSpPr>
          <p:cNvPr id="66" name="矩形 8"/>
          <p:cNvSpPr>
            <a:spLocks noChangeArrowheads="1"/>
          </p:cNvSpPr>
          <p:nvPr/>
        </p:nvSpPr>
        <p:spPr bwMode="auto">
          <a:xfrm>
            <a:off x="10000292" y="2842566"/>
            <a:ext cx="476251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bg1"/>
                </a:solidFill>
                <a:latin typeface="+mj-ea"/>
                <a:ea typeface="+mj-ea"/>
                <a:sym typeface="Swiss911 UCm BT" pitchFamily="2" charset="0"/>
              </a:rPr>
              <a:t>02</a:t>
            </a:r>
            <a:endParaRPr lang="zh-CN" altLang="en-US" sz="3200" b="1" dirty="0">
              <a:solidFill>
                <a:schemeClr val="bg1"/>
              </a:solidFill>
              <a:latin typeface="+mj-ea"/>
              <a:ea typeface="+mj-ea"/>
              <a:sym typeface="Swiss911 UCm BT" pitchFamily="2" charset="0"/>
            </a:endParaRPr>
          </a:p>
        </p:txBody>
      </p:sp>
      <p:sp>
        <p:nvSpPr>
          <p:cNvPr id="67" name="矩形 9"/>
          <p:cNvSpPr>
            <a:spLocks noChangeArrowheads="1"/>
          </p:cNvSpPr>
          <p:nvPr/>
        </p:nvSpPr>
        <p:spPr bwMode="auto">
          <a:xfrm>
            <a:off x="9563533" y="4125547"/>
            <a:ext cx="476251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bg1"/>
                </a:solidFill>
                <a:latin typeface="+mj-ea"/>
                <a:ea typeface="+mj-ea"/>
                <a:sym typeface="Swiss911 UCm BT" pitchFamily="2" charset="0"/>
              </a:rPr>
              <a:t>03</a:t>
            </a:r>
            <a:endParaRPr lang="zh-CN" altLang="en-US" sz="3200" b="1" dirty="0">
              <a:solidFill>
                <a:schemeClr val="bg1"/>
              </a:solidFill>
              <a:latin typeface="+mj-ea"/>
              <a:ea typeface="+mj-ea"/>
              <a:sym typeface="Swiss911 UCm BT" pitchFamily="2" charset="0"/>
            </a:endParaRPr>
          </a:p>
        </p:txBody>
      </p:sp>
      <p:sp>
        <p:nvSpPr>
          <p:cNvPr id="68" name="矩形 10"/>
          <p:cNvSpPr>
            <a:spLocks noChangeArrowheads="1"/>
          </p:cNvSpPr>
          <p:nvPr/>
        </p:nvSpPr>
        <p:spPr bwMode="auto">
          <a:xfrm>
            <a:off x="8096861" y="4125546"/>
            <a:ext cx="476249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bg1"/>
                </a:solidFill>
                <a:latin typeface="+mj-ea"/>
                <a:ea typeface="+mj-ea"/>
                <a:sym typeface="Swiss911 UCm BT" pitchFamily="2" charset="0"/>
              </a:rPr>
              <a:t>04</a:t>
            </a:r>
            <a:endParaRPr lang="zh-CN" altLang="en-US" sz="3200" b="1" dirty="0">
              <a:solidFill>
                <a:schemeClr val="bg1"/>
              </a:solidFill>
              <a:latin typeface="+mj-ea"/>
              <a:ea typeface="+mj-ea"/>
              <a:sym typeface="Swiss911 UCm BT" pitchFamily="2" charset="0"/>
            </a:endParaRPr>
          </a:p>
        </p:txBody>
      </p:sp>
      <p:sp>
        <p:nvSpPr>
          <p:cNvPr id="69" name="矩形 11"/>
          <p:cNvSpPr>
            <a:spLocks noChangeArrowheads="1"/>
          </p:cNvSpPr>
          <p:nvPr/>
        </p:nvSpPr>
        <p:spPr bwMode="auto">
          <a:xfrm>
            <a:off x="7629821" y="2831807"/>
            <a:ext cx="562199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bg1"/>
                </a:solidFill>
                <a:latin typeface="+mj-ea"/>
                <a:ea typeface="+mj-ea"/>
                <a:sym typeface="Swiss911 UCm BT" pitchFamily="2" charset="0"/>
              </a:rPr>
              <a:t>05</a:t>
            </a:r>
            <a:endParaRPr lang="zh-CN" altLang="en-US" sz="3200" b="1" dirty="0">
              <a:solidFill>
                <a:schemeClr val="bg1"/>
              </a:solidFill>
              <a:latin typeface="+mj-ea"/>
              <a:ea typeface="+mj-ea"/>
              <a:sym typeface="Swiss911 UCm BT" pitchFamily="2" charset="0"/>
            </a:endParaRPr>
          </a:p>
        </p:txBody>
      </p:sp>
      <p:sp>
        <p:nvSpPr>
          <p:cNvPr id="80" name="TextBox 22"/>
          <p:cNvSpPr>
            <a:spLocks noChangeArrowheads="1"/>
          </p:cNvSpPr>
          <p:nvPr/>
        </p:nvSpPr>
        <p:spPr bwMode="auto">
          <a:xfrm>
            <a:off x="8500592" y="2887336"/>
            <a:ext cx="1153584" cy="984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/>
            <a:r>
              <a:rPr lang="zh-CN" altLang="en-US" sz="3200" b="1" dirty="0" smtClean="0">
                <a:solidFill>
                  <a:srgbClr val="001F5E"/>
                </a:solidFill>
                <a:latin typeface="微软雅黑" pitchFamily="34" charset="-122"/>
                <a:ea typeface="微软雅黑" pitchFamily="34" charset="-122"/>
              </a:rPr>
              <a:t>首页设计</a:t>
            </a:r>
            <a:endParaRPr lang="zh-CN" altLang="en-US" sz="2800" dirty="0">
              <a:solidFill>
                <a:srgbClr val="001F5E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1530" y="643820"/>
            <a:ext cx="3658111" cy="5382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5516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75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25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25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250"/>
                            </p:stCondLst>
                            <p:childTnLst>
                              <p:par>
                                <p:cTn id="4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2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2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2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500"/>
                            </p:stCondLst>
                            <p:childTnLst>
                              <p:par>
                                <p:cTn id="4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2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2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750"/>
                            </p:stCondLst>
                            <p:childTnLst>
                              <p:par>
                                <p:cTn id="5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2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25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2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2000"/>
                            </p:stCondLst>
                            <p:childTnLst>
                              <p:par>
                                <p:cTn id="5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2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25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25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2250"/>
                            </p:stCondLst>
                            <p:childTnLst>
                              <p:par>
                                <p:cTn id="6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2750"/>
                            </p:stCondLst>
                            <p:childTnLst>
                              <p:par>
                                <p:cTn id="68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3250"/>
                            </p:stCondLst>
                            <p:childTnLst>
                              <p:par>
                                <p:cTn id="7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7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3500"/>
                            </p:stCondLst>
                            <p:childTnLst>
                              <p:par>
                                <p:cTn id="7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1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3750"/>
                            </p:stCondLst>
                            <p:childTnLst>
                              <p:par>
                                <p:cTn id="8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5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4000"/>
                            </p:stCondLst>
                            <p:childTnLst>
                              <p:par>
                                <p:cTn id="87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9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4250"/>
                            </p:stCondLst>
                            <p:childTnLst>
                              <p:par>
                                <p:cTn id="9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3" dur="25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33" grpId="0"/>
      <p:bldP spid="36" grpId="0"/>
      <p:bldP spid="30" grpId="0"/>
      <p:bldP spid="60" grpId="0" animBg="1"/>
      <p:bldP spid="61" grpId="0" animBg="1"/>
      <p:bldP spid="62" grpId="0" animBg="1"/>
      <p:bldP spid="63" grpId="0" animBg="1"/>
      <p:bldP spid="64" grpId="0" animBg="1"/>
      <p:bldP spid="65" grpId="0"/>
      <p:bldP spid="66" grpId="0"/>
      <p:bldP spid="67" grpId="0"/>
      <p:bldP spid="68" grpId="0"/>
      <p:bldP spid="69" grpId="0"/>
      <p:bldP spid="8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0493" y="17510"/>
            <a:ext cx="10058400" cy="813327"/>
          </a:xfrm>
          <a:prstGeom prst="rect">
            <a:avLst/>
          </a:prstGeom>
        </p:spPr>
      </p:pic>
      <p:sp>
        <p:nvSpPr>
          <p:cNvPr id="5" name="圆角矩形标注 4"/>
          <p:cNvSpPr/>
          <p:nvPr/>
        </p:nvSpPr>
        <p:spPr>
          <a:xfrm flipV="1">
            <a:off x="8981163" y="830836"/>
            <a:ext cx="2459277" cy="1185833"/>
          </a:xfrm>
          <a:prstGeom prst="wedgeRoundRectCallout">
            <a:avLst>
              <a:gd name="adj1" fmla="val -18796"/>
              <a:gd name="adj2" fmla="val 62788"/>
              <a:gd name="adj3" fmla="val 16667"/>
            </a:avLst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031267" y="939452"/>
            <a:ext cx="2459277" cy="98488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1</a:t>
            </a:r>
            <a:r>
              <a:rPr lang="zh-CN" altLang="en-US" sz="16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、</a:t>
            </a:r>
            <a:r>
              <a:rPr lang="en-US" altLang="zh-CN" sz="16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logo</a:t>
            </a:r>
            <a:r>
              <a:rPr lang="zh-CN" altLang="en-US" sz="16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标志及导航栏</a:t>
            </a:r>
            <a:r>
              <a:rPr lang="zh-CN" altLang="en-US" sz="16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：</a:t>
            </a:r>
            <a:endParaRPr lang="en-US" altLang="zh-CN" sz="1400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zh-CN" altLang="en-US" sz="1400" dirty="0" smtClean="0">
                <a:solidFill>
                  <a:schemeClr val="tx1">
                    <a:lumMod val="95000"/>
                    <a:lumOff val="5000"/>
                  </a:schemeClr>
                </a:solidFill>
              </a:rPr>
              <a:t>概括了网站的主要内容，通过导航栏能让访问者迅速了解内容的分类。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9721" y="805786"/>
            <a:ext cx="10058400" cy="3127388"/>
          </a:xfrm>
          <a:prstGeom prst="rect">
            <a:avLst/>
          </a:prstGeom>
        </p:spPr>
      </p:pic>
      <p:sp>
        <p:nvSpPr>
          <p:cNvPr id="8" name="流程图: 顺序访问存储器 7"/>
          <p:cNvSpPr/>
          <p:nvPr/>
        </p:nvSpPr>
        <p:spPr>
          <a:xfrm>
            <a:off x="0" y="1052187"/>
            <a:ext cx="1352811" cy="2743200"/>
          </a:xfrm>
          <a:prstGeom prst="flowChartMagneticTape">
            <a:avLst/>
          </a:prstGeom>
          <a:noFill/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5053" y="1623340"/>
            <a:ext cx="1392474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2</a:t>
            </a:r>
            <a:r>
              <a:rPr lang="zh-CN" altLang="en-US" dirty="0" smtClean="0"/>
              <a:t>、</a:t>
            </a:r>
            <a:r>
              <a:rPr lang="en-US" altLang="zh-CN" dirty="0" smtClean="0"/>
              <a:t>banner</a:t>
            </a:r>
            <a:r>
              <a:rPr lang="zh-CN" altLang="en-US" dirty="0" smtClean="0"/>
              <a:t>：</a:t>
            </a:r>
            <a:endParaRPr lang="en-US" altLang="zh-CN" dirty="0" smtClean="0"/>
          </a:p>
          <a:p>
            <a:r>
              <a:rPr lang="zh-CN" altLang="en-US" sz="1600" dirty="0" smtClean="0"/>
              <a:t>使用</a:t>
            </a:r>
            <a:r>
              <a:rPr lang="en-US" altLang="zh-CN" sz="1600" dirty="0" smtClean="0"/>
              <a:t>JS</a:t>
            </a:r>
            <a:r>
              <a:rPr lang="zh-CN" altLang="en-US" sz="1600" dirty="0" smtClean="0"/>
              <a:t>制作的动画效果，增加用户的体验效果</a:t>
            </a:r>
            <a:r>
              <a:rPr lang="zh-CN" altLang="en-US" sz="1600" dirty="0" smtClean="0">
                <a:solidFill>
                  <a:srgbClr val="68414D"/>
                </a:solidFill>
              </a:rPr>
              <a:t>。</a:t>
            </a:r>
            <a:endParaRPr lang="zh-CN" altLang="en-US" sz="1600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4670" y="3958226"/>
            <a:ext cx="10058400" cy="2899774"/>
          </a:xfrm>
          <a:prstGeom prst="rect">
            <a:avLst/>
          </a:prstGeom>
        </p:spPr>
      </p:pic>
      <p:sp>
        <p:nvSpPr>
          <p:cNvPr id="13" name="流程图: 资料带 12"/>
          <p:cNvSpPr/>
          <p:nvPr/>
        </p:nvSpPr>
        <p:spPr>
          <a:xfrm>
            <a:off x="25053" y="4446740"/>
            <a:ext cx="2642991" cy="2154476"/>
          </a:xfrm>
          <a:prstGeom prst="flowChartPunchedTape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altLang="zh-CN" dirty="0" smtClean="0">
                <a:solidFill>
                  <a:schemeClr val="tx1"/>
                </a:solidFill>
              </a:rPr>
              <a:t>3</a:t>
            </a:r>
            <a:r>
              <a:rPr lang="zh-CN" altLang="en-US" dirty="0" smtClean="0">
                <a:solidFill>
                  <a:schemeClr val="tx1"/>
                </a:solidFill>
              </a:rPr>
              <a:t>、图片导航：</a:t>
            </a:r>
            <a:endParaRPr lang="en-US" altLang="zh-CN" dirty="0" smtClean="0">
              <a:solidFill>
                <a:schemeClr val="tx1"/>
              </a:solidFill>
            </a:endParaRPr>
          </a:p>
          <a:p>
            <a:r>
              <a:rPr lang="zh-CN" altLang="en-US" sz="1600" dirty="0" smtClean="0">
                <a:solidFill>
                  <a:schemeClr val="tx1"/>
                </a:solidFill>
              </a:rPr>
              <a:t>简单介绍产品的类型，让用户能够快速找到自己想要的类型。</a:t>
            </a:r>
            <a:endParaRPr lang="en-US" altLang="zh-CN" sz="16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146881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250"/>
                            </p:stCondLst>
                            <p:childTnLst>
                              <p:par>
                                <p:cTn id="1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/>
      <p:bldP spid="8" grpId="0" animBg="1"/>
      <p:bldP spid="10" grpId="0"/>
      <p:bldP spid="1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3123" y="12526"/>
            <a:ext cx="10058400" cy="5170553"/>
          </a:xfrm>
          <a:prstGeom prst="rect">
            <a:avLst/>
          </a:prstGeom>
        </p:spPr>
      </p:pic>
      <p:sp>
        <p:nvSpPr>
          <p:cNvPr id="9" name="横卷形 8"/>
          <p:cNvSpPr/>
          <p:nvPr/>
        </p:nvSpPr>
        <p:spPr>
          <a:xfrm>
            <a:off x="1778696" y="5311036"/>
            <a:ext cx="9031266" cy="977030"/>
          </a:xfrm>
          <a:prstGeom prst="horizontalScroll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dirty="0" smtClean="0">
                <a:solidFill>
                  <a:schemeClr val="tx1"/>
                </a:solidFill>
              </a:rPr>
              <a:t>4</a:t>
            </a:r>
            <a:r>
              <a:rPr lang="zh-CN" altLang="en-US" dirty="0" smtClean="0">
                <a:solidFill>
                  <a:schemeClr val="tx1"/>
                </a:solidFill>
              </a:rPr>
              <a:t>、特色产品展示：</a:t>
            </a:r>
            <a:endParaRPr lang="en-US" altLang="zh-CN" sz="1600" dirty="0" smtClean="0">
              <a:solidFill>
                <a:schemeClr val="tx1"/>
              </a:solidFill>
            </a:endParaRPr>
          </a:p>
          <a:p>
            <a:pPr algn="ctr"/>
            <a:r>
              <a:rPr lang="zh-CN" altLang="en-US" sz="1600" dirty="0">
                <a:solidFill>
                  <a:schemeClr val="tx1"/>
                </a:solidFill>
              </a:rPr>
              <a:t>让</a:t>
            </a:r>
            <a:r>
              <a:rPr lang="zh-CN" altLang="en-US" sz="1600" dirty="0" smtClean="0">
                <a:solidFill>
                  <a:schemeClr val="tx1"/>
                </a:solidFill>
              </a:rPr>
              <a:t>顾客很好的了解网站的特色服装，及详细信息</a:t>
            </a:r>
            <a:endParaRPr lang="zh-CN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8232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3123" y="21780"/>
            <a:ext cx="10058400" cy="4161913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9826" y="4146115"/>
            <a:ext cx="10058400" cy="2605413"/>
          </a:xfrm>
          <a:prstGeom prst="rect">
            <a:avLst/>
          </a:prstGeom>
        </p:spPr>
      </p:pic>
      <p:sp>
        <p:nvSpPr>
          <p:cNvPr id="3" name="竖卷形 2"/>
          <p:cNvSpPr/>
          <p:nvPr/>
        </p:nvSpPr>
        <p:spPr>
          <a:xfrm>
            <a:off x="388555" y="1841323"/>
            <a:ext cx="2110511" cy="3494763"/>
          </a:xfrm>
          <a:prstGeom prst="verticalScroll">
            <a:avLst/>
          </a:prstGeom>
          <a:noFill/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altLang="zh-CN" dirty="0" smtClean="0">
                <a:solidFill>
                  <a:schemeClr val="tx1"/>
                </a:solidFill>
              </a:rPr>
              <a:t>5</a:t>
            </a:r>
            <a:r>
              <a:rPr lang="zh-CN" altLang="en-US" dirty="0" smtClean="0">
                <a:solidFill>
                  <a:schemeClr val="tx1"/>
                </a:solidFill>
              </a:rPr>
              <a:t>、样式展示：</a:t>
            </a:r>
            <a:endParaRPr lang="en-US" altLang="zh-CN" dirty="0" smtClean="0">
              <a:solidFill>
                <a:schemeClr val="tx1"/>
              </a:solidFill>
            </a:endParaRPr>
          </a:p>
          <a:p>
            <a:r>
              <a:rPr lang="zh-CN" altLang="en-US" sz="1600" dirty="0" smtClean="0">
                <a:solidFill>
                  <a:schemeClr val="tx1"/>
                </a:solidFill>
              </a:rPr>
              <a:t>列举几个类型产品的样式，让用户能够更好的了解本网站的产品。</a:t>
            </a:r>
            <a:endParaRPr lang="zh-CN" alt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1581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4A2135"/>
      </a:accent1>
      <a:accent2>
        <a:srgbClr val="B0251E"/>
      </a:accent2>
      <a:accent3>
        <a:srgbClr val="EB8912"/>
      </a:accent3>
      <a:accent4>
        <a:srgbClr val="8EAF3F"/>
      </a:accent4>
      <a:accent5>
        <a:srgbClr val="1AA087"/>
      </a:accent5>
      <a:accent6>
        <a:srgbClr val="1B61A8"/>
      </a:accent6>
      <a:hlink>
        <a:srgbClr val="4A2135"/>
      </a:hlink>
      <a:folHlink>
        <a:srgbClr val="BFBFBF"/>
      </a:folHlink>
    </a:clrScheme>
    <a:fontScheme name="冯振">
      <a:majorFont>
        <a:latin typeface="Arial"/>
        <a:ea typeface="黑体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8F577D"/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8100">
          <a:solidFill>
            <a:srgbClr val="8F577D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dirty="0" smtClean="0">
            <a:solidFill>
              <a:srgbClr val="68414D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4A2135"/>
      </a:accent1>
      <a:accent2>
        <a:srgbClr val="B0251E"/>
      </a:accent2>
      <a:accent3>
        <a:srgbClr val="EB8912"/>
      </a:accent3>
      <a:accent4>
        <a:srgbClr val="8EAF3F"/>
      </a:accent4>
      <a:accent5>
        <a:srgbClr val="1AA087"/>
      </a:accent5>
      <a:accent6>
        <a:srgbClr val="1B61A8"/>
      </a:accent6>
      <a:hlink>
        <a:srgbClr val="4A2135"/>
      </a:hlink>
      <a:folHlink>
        <a:srgbClr val="BFBFBF"/>
      </a:folHlink>
    </a:clrScheme>
    <a:fontScheme name="冯振">
      <a:majorFont>
        <a:latin typeface="Arial"/>
        <a:ea typeface="黑体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8F577D"/>
        </a:solidFill>
        <a:ln>
          <a:noFill/>
        </a:ln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8100">
          <a:solidFill>
            <a:srgbClr val="8F577D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dirty="0" smtClean="0">
            <a:solidFill>
              <a:srgbClr val="68414D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4A2135"/>
    </a:accent1>
    <a:accent2>
      <a:srgbClr val="B0251E"/>
    </a:accent2>
    <a:accent3>
      <a:srgbClr val="EB8912"/>
    </a:accent3>
    <a:accent4>
      <a:srgbClr val="8EAF3F"/>
    </a:accent4>
    <a:accent5>
      <a:srgbClr val="1AA087"/>
    </a:accent5>
    <a:accent6>
      <a:srgbClr val="1B61A8"/>
    </a:accent6>
    <a:hlink>
      <a:srgbClr val="4A2135"/>
    </a:hlink>
    <a:folHlink>
      <a:srgbClr val="BFBFBF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4A2135"/>
    </a:accent1>
    <a:accent2>
      <a:srgbClr val="B0251E"/>
    </a:accent2>
    <a:accent3>
      <a:srgbClr val="EB8912"/>
    </a:accent3>
    <a:accent4>
      <a:srgbClr val="8EAF3F"/>
    </a:accent4>
    <a:accent5>
      <a:srgbClr val="1AA087"/>
    </a:accent5>
    <a:accent6>
      <a:srgbClr val="1B61A8"/>
    </a:accent6>
    <a:hlink>
      <a:srgbClr val="4A2135"/>
    </a:hlink>
    <a:folHlink>
      <a:srgbClr val="BFBFBF"/>
    </a:folHlink>
  </a:clrScheme>
</a:themeOverride>
</file>

<file path=ppt/theme/themeOverride1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4A2135"/>
    </a:accent1>
    <a:accent2>
      <a:srgbClr val="B0251E"/>
    </a:accent2>
    <a:accent3>
      <a:srgbClr val="EB8912"/>
    </a:accent3>
    <a:accent4>
      <a:srgbClr val="8EAF3F"/>
    </a:accent4>
    <a:accent5>
      <a:srgbClr val="1AA087"/>
    </a:accent5>
    <a:accent6>
      <a:srgbClr val="1B61A8"/>
    </a:accent6>
    <a:hlink>
      <a:srgbClr val="4A2135"/>
    </a:hlink>
    <a:folHlink>
      <a:srgbClr val="BFBFBF"/>
    </a:folHlink>
  </a:clrScheme>
</a:themeOverride>
</file>

<file path=ppt/theme/themeOverride1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4A2135"/>
    </a:accent1>
    <a:accent2>
      <a:srgbClr val="B0251E"/>
    </a:accent2>
    <a:accent3>
      <a:srgbClr val="EB8912"/>
    </a:accent3>
    <a:accent4>
      <a:srgbClr val="8EAF3F"/>
    </a:accent4>
    <a:accent5>
      <a:srgbClr val="1AA087"/>
    </a:accent5>
    <a:accent6>
      <a:srgbClr val="1B61A8"/>
    </a:accent6>
    <a:hlink>
      <a:srgbClr val="4A2135"/>
    </a:hlink>
    <a:folHlink>
      <a:srgbClr val="BFBFBF"/>
    </a:folHlink>
  </a:clrScheme>
</a:themeOverride>
</file>

<file path=ppt/theme/themeOverride1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4A2135"/>
    </a:accent1>
    <a:accent2>
      <a:srgbClr val="B0251E"/>
    </a:accent2>
    <a:accent3>
      <a:srgbClr val="EB8912"/>
    </a:accent3>
    <a:accent4>
      <a:srgbClr val="8EAF3F"/>
    </a:accent4>
    <a:accent5>
      <a:srgbClr val="1AA087"/>
    </a:accent5>
    <a:accent6>
      <a:srgbClr val="1B61A8"/>
    </a:accent6>
    <a:hlink>
      <a:srgbClr val="4A2135"/>
    </a:hlink>
    <a:folHlink>
      <a:srgbClr val="BFBFBF"/>
    </a:folHlink>
  </a:clrScheme>
</a:themeOverride>
</file>

<file path=ppt/theme/themeOverride14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4A2135"/>
    </a:accent1>
    <a:accent2>
      <a:srgbClr val="B0251E"/>
    </a:accent2>
    <a:accent3>
      <a:srgbClr val="EB8912"/>
    </a:accent3>
    <a:accent4>
      <a:srgbClr val="8EAF3F"/>
    </a:accent4>
    <a:accent5>
      <a:srgbClr val="1AA087"/>
    </a:accent5>
    <a:accent6>
      <a:srgbClr val="1B61A8"/>
    </a:accent6>
    <a:hlink>
      <a:srgbClr val="4A2135"/>
    </a:hlink>
    <a:folHlink>
      <a:srgbClr val="BFBFBF"/>
    </a:folHlink>
  </a:clrScheme>
</a:themeOverride>
</file>

<file path=ppt/theme/themeOverride15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4A2135"/>
    </a:accent1>
    <a:accent2>
      <a:srgbClr val="B0251E"/>
    </a:accent2>
    <a:accent3>
      <a:srgbClr val="EB8912"/>
    </a:accent3>
    <a:accent4>
      <a:srgbClr val="8EAF3F"/>
    </a:accent4>
    <a:accent5>
      <a:srgbClr val="1AA087"/>
    </a:accent5>
    <a:accent6>
      <a:srgbClr val="1B61A8"/>
    </a:accent6>
    <a:hlink>
      <a:srgbClr val="4A2135"/>
    </a:hlink>
    <a:folHlink>
      <a:srgbClr val="BFBFBF"/>
    </a:folHlink>
  </a:clrScheme>
</a:themeOverride>
</file>

<file path=ppt/theme/themeOverride16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4A2135"/>
    </a:accent1>
    <a:accent2>
      <a:srgbClr val="B0251E"/>
    </a:accent2>
    <a:accent3>
      <a:srgbClr val="EB8912"/>
    </a:accent3>
    <a:accent4>
      <a:srgbClr val="8EAF3F"/>
    </a:accent4>
    <a:accent5>
      <a:srgbClr val="1AA087"/>
    </a:accent5>
    <a:accent6>
      <a:srgbClr val="1B61A8"/>
    </a:accent6>
    <a:hlink>
      <a:srgbClr val="4A2135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4A2135"/>
    </a:accent1>
    <a:accent2>
      <a:srgbClr val="B0251E"/>
    </a:accent2>
    <a:accent3>
      <a:srgbClr val="EB8912"/>
    </a:accent3>
    <a:accent4>
      <a:srgbClr val="8EAF3F"/>
    </a:accent4>
    <a:accent5>
      <a:srgbClr val="1AA087"/>
    </a:accent5>
    <a:accent6>
      <a:srgbClr val="1B61A8"/>
    </a:accent6>
    <a:hlink>
      <a:srgbClr val="4A2135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4A2135"/>
    </a:accent1>
    <a:accent2>
      <a:srgbClr val="B0251E"/>
    </a:accent2>
    <a:accent3>
      <a:srgbClr val="EB8912"/>
    </a:accent3>
    <a:accent4>
      <a:srgbClr val="8EAF3F"/>
    </a:accent4>
    <a:accent5>
      <a:srgbClr val="1AA087"/>
    </a:accent5>
    <a:accent6>
      <a:srgbClr val="1B61A8"/>
    </a:accent6>
    <a:hlink>
      <a:srgbClr val="4A2135"/>
    </a:hlink>
    <a:folHlink>
      <a:srgbClr val="BFBFBF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4A2135"/>
    </a:accent1>
    <a:accent2>
      <a:srgbClr val="B0251E"/>
    </a:accent2>
    <a:accent3>
      <a:srgbClr val="EB8912"/>
    </a:accent3>
    <a:accent4>
      <a:srgbClr val="8EAF3F"/>
    </a:accent4>
    <a:accent5>
      <a:srgbClr val="1AA087"/>
    </a:accent5>
    <a:accent6>
      <a:srgbClr val="1B61A8"/>
    </a:accent6>
    <a:hlink>
      <a:srgbClr val="4A2135"/>
    </a:hlink>
    <a:folHlink>
      <a:srgbClr val="BFBFBF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4A2135"/>
    </a:accent1>
    <a:accent2>
      <a:srgbClr val="B0251E"/>
    </a:accent2>
    <a:accent3>
      <a:srgbClr val="EB8912"/>
    </a:accent3>
    <a:accent4>
      <a:srgbClr val="8EAF3F"/>
    </a:accent4>
    <a:accent5>
      <a:srgbClr val="1AA087"/>
    </a:accent5>
    <a:accent6>
      <a:srgbClr val="1B61A8"/>
    </a:accent6>
    <a:hlink>
      <a:srgbClr val="4A2135"/>
    </a:hlink>
    <a:folHlink>
      <a:srgbClr val="BFBFBF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4A2135"/>
    </a:accent1>
    <a:accent2>
      <a:srgbClr val="B0251E"/>
    </a:accent2>
    <a:accent3>
      <a:srgbClr val="EB8912"/>
    </a:accent3>
    <a:accent4>
      <a:srgbClr val="8EAF3F"/>
    </a:accent4>
    <a:accent5>
      <a:srgbClr val="1AA087"/>
    </a:accent5>
    <a:accent6>
      <a:srgbClr val="1B61A8"/>
    </a:accent6>
    <a:hlink>
      <a:srgbClr val="4A2135"/>
    </a:hlink>
    <a:folHlink>
      <a:srgbClr val="BFBFBF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4A2135"/>
    </a:accent1>
    <a:accent2>
      <a:srgbClr val="B0251E"/>
    </a:accent2>
    <a:accent3>
      <a:srgbClr val="EB8912"/>
    </a:accent3>
    <a:accent4>
      <a:srgbClr val="8EAF3F"/>
    </a:accent4>
    <a:accent5>
      <a:srgbClr val="1AA087"/>
    </a:accent5>
    <a:accent6>
      <a:srgbClr val="1B61A8"/>
    </a:accent6>
    <a:hlink>
      <a:srgbClr val="4A2135"/>
    </a:hlink>
    <a:folHlink>
      <a:srgbClr val="BFBFBF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4A2135"/>
    </a:accent1>
    <a:accent2>
      <a:srgbClr val="B0251E"/>
    </a:accent2>
    <a:accent3>
      <a:srgbClr val="EB8912"/>
    </a:accent3>
    <a:accent4>
      <a:srgbClr val="8EAF3F"/>
    </a:accent4>
    <a:accent5>
      <a:srgbClr val="1AA087"/>
    </a:accent5>
    <a:accent6>
      <a:srgbClr val="1B61A8"/>
    </a:accent6>
    <a:hlink>
      <a:srgbClr val="4A2135"/>
    </a:hlink>
    <a:folHlink>
      <a:srgbClr val="BFBFBF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4A2135"/>
    </a:accent1>
    <a:accent2>
      <a:srgbClr val="B0251E"/>
    </a:accent2>
    <a:accent3>
      <a:srgbClr val="EB8912"/>
    </a:accent3>
    <a:accent4>
      <a:srgbClr val="8EAF3F"/>
    </a:accent4>
    <a:accent5>
      <a:srgbClr val="1AA087"/>
    </a:accent5>
    <a:accent6>
      <a:srgbClr val="1B61A8"/>
    </a:accent6>
    <a:hlink>
      <a:srgbClr val="4A2135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494</TotalTime>
  <Words>936</Words>
  <Application>Microsoft Office PowerPoint</Application>
  <PresentationFormat>自定义</PresentationFormat>
  <Paragraphs>104</Paragraphs>
  <Slides>16</Slides>
  <Notes>16</Notes>
  <HiddenSlides>0</HiddenSlides>
  <MMClips>0</MMClips>
  <ScaleCrop>false</ScaleCrop>
  <HeadingPairs>
    <vt:vector size="4" baseType="variant">
      <vt:variant>
        <vt:lpstr>主题</vt:lpstr>
      </vt:variant>
      <vt:variant>
        <vt:i4>2</vt:i4>
      </vt:variant>
      <vt:variant>
        <vt:lpstr>幻灯片标题</vt:lpstr>
      </vt:variant>
      <vt:variant>
        <vt:i4>16</vt:i4>
      </vt:variant>
    </vt:vector>
  </HeadingPairs>
  <TitlesOfParts>
    <vt:vector size="18" baseType="lpstr"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冯振振</dc:creator>
  <cp:lastModifiedBy>lcy</cp:lastModifiedBy>
  <cp:revision>52</cp:revision>
  <dcterms:created xsi:type="dcterms:W3CDTF">2017-04-22T09:34:42Z</dcterms:created>
  <dcterms:modified xsi:type="dcterms:W3CDTF">2019-12-26T08:14:44Z</dcterms:modified>
</cp:coreProperties>
</file>

<file path=docProps/thumbnail.jpeg>
</file>